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2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5.xml" ContentType="application/vnd.openxmlformats-officedocument.presentationml.notesSlide+xml"/>
  <Override PartName="/ppt/charts/chart5.xml" ContentType="application/vnd.openxmlformats-officedocument.drawingml.chart+xml"/>
  <Override PartName="/ppt/theme/themeOverride1.xml" ContentType="application/vnd.openxmlformats-officedocument.themeOverride+xml"/>
  <Override PartName="/ppt/drawings/drawing2.xml" ContentType="application/vnd.openxmlformats-officedocument.drawingml.chartshapes+xml"/>
  <Override PartName="/ppt/charts/chart6.xml" ContentType="application/vnd.openxmlformats-officedocument.drawingml.chart+xml"/>
  <Override PartName="/ppt/theme/themeOverride2.xml" ContentType="application/vnd.openxmlformats-officedocument.themeOverride+xml"/>
  <Override PartName="/ppt/charts/chart7.xml" ContentType="application/vnd.openxmlformats-officedocument.drawingml.chart+xml"/>
  <Override PartName="/ppt/theme/themeOverride3.xml" ContentType="application/vnd.openxmlformats-officedocument.themeOverride+xml"/>
  <Override PartName="/ppt/charts/chart8.xml" ContentType="application/vnd.openxmlformats-officedocument.drawingml.chart+xml"/>
  <Override PartName="/ppt/theme/themeOverride4.xml" ContentType="application/vnd.openxmlformats-officedocument.themeOverr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notesMasterIdLst>
    <p:notesMasterId r:id="rId28"/>
  </p:notesMasterIdLst>
  <p:sldIdLst>
    <p:sldId id="355" r:id="rId5"/>
    <p:sldId id="259" r:id="rId6"/>
    <p:sldId id="366" r:id="rId7"/>
    <p:sldId id="261" r:id="rId8"/>
    <p:sldId id="360" r:id="rId9"/>
    <p:sldId id="262" r:id="rId10"/>
    <p:sldId id="373" r:id="rId11"/>
    <p:sldId id="361" r:id="rId12"/>
    <p:sldId id="264" r:id="rId13"/>
    <p:sldId id="296" r:id="rId14"/>
    <p:sldId id="257" r:id="rId15"/>
    <p:sldId id="265" r:id="rId16"/>
    <p:sldId id="305" r:id="rId17"/>
    <p:sldId id="311" r:id="rId18"/>
    <p:sldId id="378" r:id="rId19"/>
    <p:sldId id="299" r:id="rId20"/>
    <p:sldId id="392" r:id="rId21"/>
    <p:sldId id="393" r:id="rId22"/>
    <p:sldId id="306" r:id="rId23"/>
    <p:sldId id="395" r:id="rId24"/>
    <p:sldId id="307" r:id="rId25"/>
    <p:sldId id="396" r:id="rId26"/>
    <p:sldId id="397" r:id="rId27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unus Aydogan" initials="YA" lastIdx="1" clrIdx="0">
    <p:extLst>
      <p:ext uri="{19B8F6BF-5375-455C-9EA6-DF929625EA0E}">
        <p15:presenceInfo xmlns:p15="http://schemas.microsoft.com/office/powerpoint/2012/main" userId="S-1-5-21-1790593737-4055550887-2880786810-13142" providerId="AD"/>
      </p:ext>
    </p:extLst>
  </p:cmAuthor>
  <p:cmAuthor id="2" name="Ebru ciftkaya" initials="Ec" lastIdx="1" clrIdx="1">
    <p:extLst>
      <p:ext uri="{19B8F6BF-5375-455C-9EA6-DF929625EA0E}">
        <p15:presenceInfo xmlns:p15="http://schemas.microsoft.com/office/powerpoint/2012/main" userId="Ebru ciftkay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34" autoAdjust="0"/>
    <p:restoredTop sz="85984" autoAdjust="0"/>
  </p:normalViewPr>
  <p:slideViewPr>
    <p:cSldViewPr snapToGrid="0">
      <p:cViewPr>
        <p:scale>
          <a:sx n="110" d="100"/>
          <a:sy n="110" d="100"/>
        </p:scale>
        <p:origin x="688" y="-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208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ebruciftkaya\Desktop\analiz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G:\makalelerim\13%20STZ%20ve%20&#305;s&#305;rgan%20otu-Ebru%20&#199;iftkaya\Cresyl%20violet\Birsen%20R&#252;meysa\SAYIM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ebruciftkaya\Desktop\analiz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package" Target="../embeddings/Microsoft_Excel__al__ma_Sayfas_.xlsx"/><Relationship Id="rId1" Type="http://schemas.openxmlformats.org/officeDocument/2006/relationships/themeOverride" Target="../theme/themeOverride1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_al__ma_Sayfas_1.xlsx"/><Relationship Id="rId1" Type="http://schemas.openxmlformats.org/officeDocument/2006/relationships/themeOverride" Target="../theme/themeOverride2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_al__ma_Sayfas_2.xlsx"/><Relationship Id="rId1" Type="http://schemas.openxmlformats.org/officeDocument/2006/relationships/themeOverride" Target="../theme/themeOverride3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_al__ma_Sayfas_3.xlsx"/><Relationship Id="rId1" Type="http://schemas.openxmlformats.org/officeDocument/2006/relationships/themeOverride" Target="../theme/themeOverrid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none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MWM Training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none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title>
    <c:autoTitleDeleted val="0"/>
    <c:plotArea>
      <c:layout>
        <c:manualLayout>
          <c:layoutTarget val="inner"/>
          <c:xMode val="edge"/>
          <c:yMode val="edge"/>
          <c:x val="0.11836551729924084"/>
          <c:y val="0.1468348550793655"/>
          <c:w val="0.84727936947223192"/>
          <c:h val="0.76975760774738222"/>
        </c:manualLayout>
      </c:layout>
      <c:lineChart>
        <c:grouping val="standard"/>
        <c:varyColors val="0"/>
        <c:ser>
          <c:idx val="0"/>
          <c:order val="0"/>
          <c:tx>
            <c:strRef>
              <c:f>'MWM training '!$E$44</c:f>
              <c:strCache>
                <c:ptCount val="1"/>
                <c:pt idx="0">
                  <c:v>Control</c:v>
                </c:pt>
              </c:strCache>
            </c:strRef>
          </c:tx>
          <c:spPr>
            <a:ln w="22225" cap="rnd">
              <a:solidFill>
                <a:schemeClr val="accent1"/>
              </a:solidFill>
            </a:ln>
            <a:effectLst>
              <a:glow rad="139700">
                <a:schemeClr val="accent1">
                  <a:satMod val="175000"/>
                  <a:alpha val="14000"/>
                </a:schemeClr>
              </a:glow>
            </a:effectLst>
          </c:spPr>
          <c:marker>
            <c:symbol val="none"/>
          </c:marker>
          <c:errBars>
            <c:errDir val="y"/>
            <c:errBarType val="both"/>
            <c:errValType val="cust"/>
            <c:noEndCap val="0"/>
            <c:plus>
              <c:numRef>
                <c:f>[1]Sayfa1!$AI$33:$AM$33</c:f>
                <c:numCache>
                  <c:formatCode>General</c:formatCode>
                  <c:ptCount val="5"/>
                  <c:pt idx="0">
                    <c:v>4.63</c:v>
                  </c:pt>
                  <c:pt idx="1">
                    <c:v>3.54</c:v>
                  </c:pt>
                  <c:pt idx="2">
                    <c:v>1.61</c:v>
                  </c:pt>
                  <c:pt idx="3">
                    <c:v>2.0299999999999998</c:v>
                  </c:pt>
                  <c:pt idx="4">
                    <c:v>0.85</c:v>
                  </c:pt>
                </c:numCache>
              </c:numRef>
            </c:plus>
            <c:minus>
              <c:numRef>
                <c:f>[1]Sayfa1!$AI$33:$AM$33</c:f>
                <c:numCache>
                  <c:formatCode>General</c:formatCode>
                  <c:ptCount val="5"/>
                  <c:pt idx="0">
                    <c:v>4.63</c:v>
                  </c:pt>
                  <c:pt idx="1">
                    <c:v>3.54</c:v>
                  </c:pt>
                  <c:pt idx="2">
                    <c:v>1.61</c:v>
                  </c:pt>
                  <c:pt idx="3">
                    <c:v>2.0299999999999998</c:v>
                  </c:pt>
                  <c:pt idx="4">
                    <c:v>0.85</c:v>
                  </c:pt>
                </c:numCache>
              </c:numRef>
            </c:minus>
            <c:spPr>
              <a:noFill/>
              <a:ln w="9525">
                <a:solidFill>
                  <a:schemeClr val="lt1">
                    <a:lumMod val="50000"/>
                  </a:schemeClr>
                </a:solidFill>
                <a:round/>
              </a:ln>
              <a:effectLst/>
            </c:spPr>
          </c:errBars>
          <c:cat>
            <c:strRef>
              <c:f>'MWM training '!$F$43:$K$43</c:f>
              <c:strCache>
                <c:ptCount val="6"/>
                <c:pt idx="0">
                  <c:v>Day 1</c:v>
                </c:pt>
                <c:pt idx="1">
                  <c:v>Day 2</c:v>
                </c:pt>
                <c:pt idx="2">
                  <c:v>Day 3</c:v>
                </c:pt>
                <c:pt idx="3">
                  <c:v>Day 4</c:v>
                </c:pt>
                <c:pt idx="4">
                  <c:v>Day 5</c:v>
                </c:pt>
                <c:pt idx="5">
                  <c:v>Day 6</c:v>
                </c:pt>
              </c:strCache>
            </c:strRef>
          </c:cat>
          <c:val>
            <c:numRef>
              <c:f>'MWM training '!$F$44:$K$44</c:f>
              <c:numCache>
                <c:formatCode>General</c:formatCode>
                <c:ptCount val="6"/>
                <c:pt idx="0">
                  <c:v>46.295999999999999</c:v>
                </c:pt>
                <c:pt idx="1">
                  <c:v>38.048000000000002</c:v>
                </c:pt>
                <c:pt idx="2">
                  <c:v>25.416000000000004</c:v>
                </c:pt>
                <c:pt idx="3">
                  <c:v>16.752000000000002</c:v>
                </c:pt>
                <c:pt idx="4">
                  <c:v>16.398666666666667</c:v>
                </c:pt>
                <c:pt idx="5">
                  <c:v>7.0073333333333334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CA1-4CA2-9595-7033206C9493}"/>
            </c:ext>
          </c:extLst>
        </c:ser>
        <c:ser>
          <c:idx val="1"/>
          <c:order val="1"/>
          <c:tx>
            <c:strRef>
              <c:f>'MWM training '!$E$45</c:f>
              <c:strCache>
                <c:ptCount val="1"/>
                <c:pt idx="0">
                  <c:v>CSF</c:v>
                </c:pt>
              </c:strCache>
            </c:strRef>
          </c:tx>
          <c:spPr>
            <a:ln w="22225" cap="rnd">
              <a:solidFill>
                <a:schemeClr val="accent2"/>
              </a:solidFill>
            </a:ln>
            <a:effectLst>
              <a:glow rad="139700">
                <a:schemeClr val="accent2">
                  <a:satMod val="175000"/>
                  <a:alpha val="14000"/>
                </a:schemeClr>
              </a:glow>
            </a:effectLst>
          </c:spPr>
          <c:marker>
            <c:symbol val="none"/>
          </c:marker>
          <c:errBars>
            <c:errDir val="y"/>
            <c:errBarType val="both"/>
            <c:errValType val="cust"/>
            <c:noEndCap val="0"/>
            <c:plus>
              <c:numRef>
                <c:f>[1]Sayfa1!$AI$34:$AM$34</c:f>
                <c:numCache>
                  <c:formatCode>General</c:formatCode>
                  <c:ptCount val="5"/>
                  <c:pt idx="0">
                    <c:v>4.63</c:v>
                  </c:pt>
                  <c:pt idx="1">
                    <c:v>5.96</c:v>
                  </c:pt>
                  <c:pt idx="2">
                    <c:v>5.56</c:v>
                  </c:pt>
                  <c:pt idx="3">
                    <c:v>3.58</c:v>
                  </c:pt>
                  <c:pt idx="4">
                    <c:v>1.75</c:v>
                  </c:pt>
                </c:numCache>
              </c:numRef>
            </c:plus>
            <c:minus>
              <c:numRef>
                <c:f>[1]Sayfa1!$AI$34:$AM$34</c:f>
                <c:numCache>
                  <c:formatCode>General</c:formatCode>
                  <c:ptCount val="5"/>
                  <c:pt idx="0">
                    <c:v>4.63</c:v>
                  </c:pt>
                  <c:pt idx="1">
                    <c:v>5.96</c:v>
                  </c:pt>
                  <c:pt idx="2">
                    <c:v>5.56</c:v>
                  </c:pt>
                  <c:pt idx="3">
                    <c:v>3.58</c:v>
                  </c:pt>
                  <c:pt idx="4">
                    <c:v>1.75</c:v>
                  </c:pt>
                </c:numCache>
              </c:numRef>
            </c:minus>
            <c:spPr>
              <a:noFill/>
              <a:ln w="9525">
                <a:solidFill>
                  <a:schemeClr val="lt1">
                    <a:lumMod val="50000"/>
                  </a:schemeClr>
                </a:solidFill>
                <a:round/>
              </a:ln>
              <a:effectLst/>
            </c:spPr>
          </c:errBars>
          <c:cat>
            <c:strRef>
              <c:f>'MWM training '!$F$43:$K$43</c:f>
              <c:strCache>
                <c:ptCount val="6"/>
                <c:pt idx="0">
                  <c:v>Day 1</c:v>
                </c:pt>
                <c:pt idx="1">
                  <c:v>Day 2</c:v>
                </c:pt>
                <c:pt idx="2">
                  <c:v>Day 3</c:v>
                </c:pt>
                <c:pt idx="3">
                  <c:v>Day 4</c:v>
                </c:pt>
                <c:pt idx="4">
                  <c:v>Day 5</c:v>
                </c:pt>
                <c:pt idx="5">
                  <c:v>Day 6</c:v>
                </c:pt>
              </c:strCache>
            </c:strRef>
          </c:cat>
          <c:val>
            <c:numRef>
              <c:f>'MWM training '!$F$45:$K$45</c:f>
              <c:numCache>
                <c:formatCode>General</c:formatCode>
                <c:ptCount val="6"/>
                <c:pt idx="0">
                  <c:v>52.769999999999996</c:v>
                </c:pt>
                <c:pt idx="1">
                  <c:v>40.178571428571431</c:v>
                </c:pt>
                <c:pt idx="2">
                  <c:v>22.768333333333334</c:v>
                </c:pt>
                <c:pt idx="3">
                  <c:v>16.076666666666664</c:v>
                </c:pt>
                <c:pt idx="4">
                  <c:v>15.620555555555555</c:v>
                </c:pt>
                <c:pt idx="5">
                  <c:v>11.433888888888889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CA1-4CA2-9595-7033206C9493}"/>
            </c:ext>
          </c:extLst>
        </c:ser>
        <c:ser>
          <c:idx val="2"/>
          <c:order val="2"/>
          <c:tx>
            <c:strRef>
              <c:f>'MWM training '!$E$46</c:f>
              <c:strCache>
                <c:ptCount val="1"/>
                <c:pt idx="0">
                  <c:v>STZ</c:v>
                </c:pt>
              </c:strCache>
            </c:strRef>
          </c:tx>
          <c:spPr>
            <a:ln w="22225" cap="rnd">
              <a:solidFill>
                <a:schemeClr val="accent3"/>
              </a:solidFill>
            </a:ln>
            <a:effectLst>
              <a:glow rad="139700">
                <a:schemeClr val="accent3">
                  <a:satMod val="175000"/>
                  <a:alpha val="14000"/>
                </a:schemeClr>
              </a:glow>
            </a:effectLst>
          </c:spPr>
          <c:marker>
            <c:symbol val="none"/>
          </c:marker>
          <c:errBars>
            <c:errDir val="y"/>
            <c:errBarType val="both"/>
            <c:errValType val="cust"/>
            <c:noEndCap val="0"/>
            <c:plus>
              <c:numRef>
                <c:f>[1]Sayfa1!$AI$35:$AM$35</c:f>
                <c:numCache>
                  <c:formatCode>General</c:formatCode>
                  <c:ptCount val="5"/>
                  <c:pt idx="0">
                    <c:v>5.6</c:v>
                  </c:pt>
                  <c:pt idx="1">
                    <c:v>3.2</c:v>
                  </c:pt>
                  <c:pt idx="2">
                    <c:v>3.89</c:v>
                  </c:pt>
                  <c:pt idx="3">
                    <c:v>1.1000000000000001</c:v>
                  </c:pt>
                  <c:pt idx="4">
                    <c:v>2.65</c:v>
                  </c:pt>
                </c:numCache>
              </c:numRef>
            </c:plus>
            <c:minus>
              <c:numRef>
                <c:f>[1]Sayfa1!$AI$35:$AM$35</c:f>
                <c:numCache>
                  <c:formatCode>General</c:formatCode>
                  <c:ptCount val="5"/>
                  <c:pt idx="0">
                    <c:v>5.6</c:v>
                  </c:pt>
                  <c:pt idx="1">
                    <c:v>3.2</c:v>
                  </c:pt>
                  <c:pt idx="2">
                    <c:v>3.89</c:v>
                  </c:pt>
                  <c:pt idx="3">
                    <c:v>1.1000000000000001</c:v>
                  </c:pt>
                  <c:pt idx="4">
                    <c:v>2.65</c:v>
                  </c:pt>
                </c:numCache>
              </c:numRef>
            </c:minus>
            <c:spPr>
              <a:noFill/>
              <a:ln w="9525">
                <a:solidFill>
                  <a:schemeClr val="lt1">
                    <a:lumMod val="50000"/>
                  </a:schemeClr>
                </a:solidFill>
                <a:round/>
              </a:ln>
              <a:effectLst/>
            </c:spPr>
          </c:errBars>
          <c:cat>
            <c:strRef>
              <c:f>'MWM training '!$F$43:$K$43</c:f>
              <c:strCache>
                <c:ptCount val="6"/>
                <c:pt idx="0">
                  <c:v>Day 1</c:v>
                </c:pt>
                <c:pt idx="1">
                  <c:v>Day 2</c:v>
                </c:pt>
                <c:pt idx="2">
                  <c:v>Day 3</c:v>
                </c:pt>
                <c:pt idx="3">
                  <c:v>Day 4</c:v>
                </c:pt>
                <c:pt idx="4">
                  <c:v>Day 5</c:v>
                </c:pt>
                <c:pt idx="5">
                  <c:v>Day 6</c:v>
                </c:pt>
              </c:strCache>
            </c:strRef>
          </c:cat>
          <c:val>
            <c:numRef>
              <c:f>'MWM training '!$F$46:$K$46</c:f>
              <c:numCache>
                <c:formatCode>General</c:formatCode>
                <c:ptCount val="6"/>
                <c:pt idx="0">
                  <c:v>52.991666666666667</c:v>
                </c:pt>
                <c:pt idx="1">
                  <c:v>46.953999999999994</c:v>
                </c:pt>
                <c:pt idx="2">
                  <c:v>41.661999999999999</c:v>
                </c:pt>
                <c:pt idx="3">
                  <c:v>27.26</c:v>
                </c:pt>
                <c:pt idx="4">
                  <c:v>20.052</c:v>
                </c:pt>
                <c:pt idx="5">
                  <c:v>15.219999999999999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CA1-4CA2-9595-7033206C9493}"/>
            </c:ext>
          </c:extLst>
        </c:ser>
        <c:ser>
          <c:idx val="3"/>
          <c:order val="3"/>
          <c:tx>
            <c:strRef>
              <c:f>'MWM training '!$E$47</c:f>
              <c:strCache>
                <c:ptCount val="1"/>
                <c:pt idx="0">
                  <c:v>STZ+UD</c:v>
                </c:pt>
              </c:strCache>
            </c:strRef>
          </c:tx>
          <c:spPr>
            <a:ln w="22225" cap="rnd">
              <a:solidFill>
                <a:schemeClr val="accent4"/>
              </a:solidFill>
            </a:ln>
            <a:effectLst>
              <a:glow rad="139700">
                <a:schemeClr val="accent4">
                  <a:satMod val="175000"/>
                  <a:alpha val="14000"/>
                </a:schemeClr>
              </a:glow>
            </a:effectLst>
          </c:spPr>
          <c:marker>
            <c:symbol val="none"/>
          </c:marker>
          <c:errBars>
            <c:errDir val="y"/>
            <c:errBarType val="both"/>
            <c:errValType val="cust"/>
            <c:noEndCap val="0"/>
            <c:plus>
              <c:numRef>
                <c:f>[1]Sayfa1!$AI$36:$AM$36</c:f>
                <c:numCache>
                  <c:formatCode>General</c:formatCode>
                  <c:ptCount val="5"/>
                  <c:pt idx="0">
                    <c:v>3.59</c:v>
                  </c:pt>
                  <c:pt idx="1">
                    <c:v>5.3</c:v>
                  </c:pt>
                  <c:pt idx="2">
                    <c:v>4.93</c:v>
                  </c:pt>
                  <c:pt idx="3">
                    <c:v>5.54</c:v>
                  </c:pt>
                  <c:pt idx="4">
                    <c:v>3</c:v>
                  </c:pt>
                </c:numCache>
              </c:numRef>
            </c:plus>
            <c:minus>
              <c:numRef>
                <c:f>[1]Sayfa1!$AI$36:$AM$36</c:f>
                <c:numCache>
                  <c:formatCode>General</c:formatCode>
                  <c:ptCount val="5"/>
                  <c:pt idx="0">
                    <c:v>3.59</c:v>
                  </c:pt>
                  <c:pt idx="1">
                    <c:v>5.3</c:v>
                  </c:pt>
                  <c:pt idx="2">
                    <c:v>4.93</c:v>
                  </c:pt>
                  <c:pt idx="3">
                    <c:v>5.54</c:v>
                  </c:pt>
                  <c:pt idx="4">
                    <c:v>3</c:v>
                  </c:pt>
                </c:numCache>
              </c:numRef>
            </c:minus>
            <c:spPr>
              <a:noFill/>
              <a:ln w="9525">
                <a:solidFill>
                  <a:schemeClr val="lt1">
                    <a:lumMod val="50000"/>
                  </a:schemeClr>
                </a:solidFill>
                <a:round/>
              </a:ln>
              <a:effectLst/>
            </c:spPr>
          </c:errBars>
          <c:cat>
            <c:strRef>
              <c:f>'MWM training '!$F$43:$K$43</c:f>
              <c:strCache>
                <c:ptCount val="6"/>
                <c:pt idx="0">
                  <c:v>Day 1</c:v>
                </c:pt>
                <c:pt idx="1">
                  <c:v>Day 2</c:v>
                </c:pt>
                <c:pt idx="2">
                  <c:v>Day 3</c:v>
                </c:pt>
                <c:pt idx="3">
                  <c:v>Day 4</c:v>
                </c:pt>
                <c:pt idx="4">
                  <c:v>Day 5</c:v>
                </c:pt>
                <c:pt idx="5">
                  <c:v>Day 6</c:v>
                </c:pt>
              </c:strCache>
            </c:strRef>
          </c:cat>
          <c:val>
            <c:numRef>
              <c:f>'MWM training '!$F$47:$K$47</c:f>
              <c:numCache>
                <c:formatCode>General</c:formatCode>
                <c:ptCount val="6"/>
                <c:pt idx="0">
                  <c:v>56.786000000000001</c:v>
                </c:pt>
                <c:pt idx="1">
                  <c:v>42.96</c:v>
                </c:pt>
                <c:pt idx="2">
                  <c:v>36.381999999999998</c:v>
                </c:pt>
                <c:pt idx="3">
                  <c:v>20.623333333333331</c:v>
                </c:pt>
                <c:pt idx="4">
                  <c:v>17.053999999999998</c:v>
                </c:pt>
                <c:pt idx="5">
                  <c:v>10.582000000000001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9CA1-4CA2-9595-7033206C94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22894208"/>
        <c:axId val="422896504"/>
      </c:lineChart>
      <c:catAx>
        <c:axId val="422894208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75000"/>
                      <a:lumOff val="25000"/>
                    </a:schemeClr>
                  </a:gs>
                  <a:gs pos="0">
                    <a:schemeClr val="dk1">
                      <a:lumMod val="65000"/>
                      <a:lumOff val="3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422896504"/>
        <c:crosses val="autoZero"/>
        <c:auto val="1"/>
        <c:lblAlgn val="ctr"/>
        <c:lblOffset val="100"/>
        <c:noMultiLvlLbl val="0"/>
      </c:catAx>
      <c:valAx>
        <c:axId val="422896504"/>
        <c:scaling>
          <c:orientation val="minMax"/>
          <c:max val="60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75000"/>
                      <a:lumOff val="25000"/>
                    </a:schemeClr>
                  </a:gs>
                  <a:gs pos="0">
                    <a:schemeClr val="dk1">
                      <a:lumMod val="65000"/>
                      <a:lumOff val="3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Latency (s)</a:t>
                </a:r>
              </a:p>
            </c:rich>
          </c:tx>
          <c:layout>
            <c:manualLayout>
              <c:xMode val="edge"/>
              <c:yMode val="edge"/>
              <c:x val="1.8140498282748174E-2"/>
              <c:y val="0.4139757506512784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lt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tr-T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4228942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lt1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legend>
    <c:plotVisOnly val="1"/>
    <c:dispBlanksAs val="gap"/>
    <c:showDLblsOverMax val="0"/>
  </c:chart>
  <c:spPr>
    <a:solidFill>
      <a:schemeClr val="dk1">
        <a:lumMod val="75000"/>
        <a:lumOff val="25000"/>
      </a:schemeClr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Sayfa1!$D$35</c:f>
              <c:strCache>
                <c:ptCount val="1"/>
                <c:pt idx="0">
                  <c:v>Kontrol</c:v>
                </c:pt>
              </c:strCache>
            </c:strRef>
          </c:tx>
          <c:spPr>
            <a:solidFill>
              <a:schemeClr val="tx1"/>
            </a:solidFill>
            <a:ln>
              <a:solidFill>
                <a:schemeClr val="tx1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Sayfa1!$E$40:$G$40</c:f>
                <c:numCache>
                  <c:formatCode>General</c:formatCode>
                  <c:ptCount val="3"/>
                  <c:pt idx="0">
                    <c:v>34.528249304011887</c:v>
                  </c:pt>
                  <c:pt idx="1">
                    <c:v>16.192590898309017</c:v>
                  </c:pt>
                  <c:pt idx="2">
                    <c:v>23.265854809140368</c:v>
                  </c:pt>
                </c:numCache>
              </c:numRef>
            </c:plus>
            <c:minus>
              <c:numRef>
                <c:f>Sayfa1!$E$40:$G$40</c:f>
                <c:numCache>
                  <c:formatCode>General</c:formatCode>
                  <c:ptCount val="3"/>
                  <c:pt idx="0">
                    <c:v>34.528249304011887</c:v>
                  </c:pt>
                  <c:pt idx="1">
                    <c:v>16.192590898309017</c:v>
                  </c:pt>
                  <c:pt idx="2">
                    <c:v>23.265854809140368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Sayfa1!$E$34:$G$34</c:f>
              <c:strCache>
                <c:ptCount val="3"/>
                <c:pt idx="0">
                  <c:v>CA1</c:v>
                </c:pt>
                <c:pt idx="1">
                  <c:v>CA3</c:v>
                </c:pt>
                <c:pt idx="2">
                  <c:v>DG</c:v>
                </c:pt>
              </c:strCache>
            </c:strRef>
          </c:cat>
          <c:val>
            <c:numRef>
              <c:f>Sayfa1!$E$35:$G$35</c:f>
              <c:numCache>
                <c:formatCode>General</c:formatCode>
                <c:ptCount val="3"/>
                <c:pt idx="0">
                  <c:v>238.8</c:v>
                </c:pt>
                <c:pt idx="1">
                  <c:v>198.8</c:v>
                </c:pt>
                <c:pt idx="2">
                  <c:v>381.6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580-41F5-81C5-DB2977B53EFD}"/>
            </c:ext>
          </c:extLst>
        </c:ser>
        <c:ser>
          <c:idx val="1"/>
          <c:order val="1"/>
          <c:tx>
            <c:strRef>
              <c:f>Sayfa1!$D$36</c:f>
              <c:strCache>
                <c:ptCount val="1"/>
                <c:pt idx="0">
                  <c:v>CSF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Sayfa1!$E$41:$G$41</c:f>
                <c:numCache>
                  <c:formatCode>General</c:formatCode>
                  <c:ptCount val="3"/>
                  <c:pt idx="0">
                    <c:v>40.86930388445591</c:v>
                  </c:pt>
                  <c:pt idx="1">
                    <c:v>18.215378118501938</c:v>
                  </c:pt>
                  <c:pt idx="2">
                    <c:v>24.294032188996539</c:v>
                  </c:pt>
                </c:numCache>
              </c:numRef>
            </c:plus>
            <c:minus>
              <c:numRef>
                <c:f>Sayfa1!$E$41:$G$41</c:f>
                <c:numCache>
                  <c:formatCode>General</c:formatCode>
                  <c:ptCount val="3"/>
                  <c:pt idx="0">
                    <c:v>40.86930388445591</c:v>
                  </c:pt>
                  <c:pt idx="1">
                    <c:v>18.215378118501938</c:v>
                  </c:pt>
                  <c:pt idx="2">
                    <c:v>24.294032188996539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Sayfa1!$E$34:$G$34</c:f>
              <c:strCache>
                <c:ptCount val="3"/>
                <c:pt idx="0">
                  <c:v>CA1</c:v>
                </c:pt>
                <c:pt idx="1">
                  <c:v>CA3</c:v>
                </c:pt>
                <c:pt idx="2">
                  <c:v>DG</c:v>
                </c:pt>
              </c:strCache>
            </c:strRef>
          </c:cat>
          <c:val>
            <c:numRef>
              <c:f>Sayfa1!$E$36:$G$36</c:f>
              <c:numCache>
                <c:formatCode>General</c:formatCode>
                <c:ptCount val="3"/>
                <c:pt idx="0">
                  <c:v>168.4</c:v>
                </c:pt>
                <c:pt idx="1">
                  <c:v>155.6</c:v>
                </c:pt>
                <c:pt idx="2">
                  <c:v>403.2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580-41F5-81C5-DB2977B53EFD}"/>
            </c:ext>
          </c:extLst>
        </c:ser>
        <c:ser>
          <c:idx val="2"/>
          <c:order val="2"/>
          <c:tx>
            <c:strRef>
              <c:f>Sayfa1!$D$37</c:f>
              <c:strCache>
                <c:ptCount val="1"/>
                <c:pt idx="0">
                  <c:v>STZ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chemeClr val="tx1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Sayfa1!$E$42:$G$42</c:f>
                <c:numCache>
                  <c:formatCode>General</c:formatCode>
                  <c:ptCount val="3"/>
                  <c:pt idx="0">
                    <c:v>13.991664185030555</c:v>
                  </c:pt>
                  <c:pt idx="1">
                    <c:v>10.620734437881403</c:v>
                  </c:pt>
                  <c:pt idx="2">
                    <c:v>24.685353282192796</c:v>
                  </c:pt>
                </c:numCache>
              </c:numRef>
            </c:plus>
            <c:minus>
              <c:numRef>
                <c:f>Sayfa1!$E$42:$G$42</c:f>
                <c:numCache>
                  <c:formatCode>General</c:formatCode>
                  <c:ptCount val="3"/>
                  <c:pt idx="0">
                    <c:v>13.991664185030555</c:v>
                  </c:pt>
                  <c:pt idx="1">
                    <c:v>10.620734437881403</c:v>
                  </c:pt>
                  <c:pt idx="2">
                    <c:v>24.685353282192796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Sayfa1!$E$34:$G$34</c:f>
              <c:strCache>
                <c:ptCount val="3"/>
                <c:pt idx="0">
                  <c:v>CA1</c:v>
                </c:pt>
                <c:pt idx="1">
                  <c:v>CA3</c:v>
                </c:pt>
                <c:pt idx="2">
                  <c:v>DG</c:v>
                </c:pt>
              </c:strCache>
            </c:strRef>
          </c:cat>
          <c:val>
            <c:numRef>
              <c:f>Sayfa1!$E$37:$G$37</c:f>
              <c:numCache>
                <c:formatCode>General</c:formatCode>
                <c:ptCount val="3"/>
                <c:pt idx="0">
                  <c:v>153.83333333333334</c:v>
                </c:pt>
                <c:pt idx="1">
                  <c:v>134</c:v>
                </c:pt>
                <c:pt idx="2">
                  <c:v>344.83333333333331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580-41F5-81C5-DB2977B53EFD}"/>
            </c:ext>
          </c:extLst>
        </c:ser>
        <c:ser>
          <c:idx val="3"/>
          <c:order val="3"/>
          <c:tx>
            <c:strRef>
              <c:f>Sayfa1!$D$38</c:f>
              <c:strCache>
                <c:ptCount val="1"/>
                <c:pt idx="0">
                  <c:v>STZ-UD</c:v>
                </c:pt>
              </c:strCache>
            </c:strRef>
          </c:tx>
          <c:spPr>
            <a:solidFill>
              <a:srgbClr val="0070C0"/>
            </a:solidFill>
            <a:ln>
              <a:solidFill>
                <a:schemeClr val="tx1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Sayfa1!$E$43:$G$43</c:f>
                <c:numCache>
                  <c:formatCode>General</c:formatCode>
                  <c:ptCount val="3"/>
                  <c:pt idx="0">
                    <c:v>16.66433316997713</c:v>
                  </c:pt>
                  <c:pt idx="1">
                    <c:v>8.8034084308295046</c:v>
                  </c:pt>
                  <c:pt idx="2">
                    <c:v>42.251627187600711</c:v>
                  </c:pt>
                </c:numCache>
              </c:numRef>
            </c:plus>
            <c:minus>
              <c:numRef>
                <c:f>Sayfa1!$E$43:$G$43</c:f>
                <c:numCache>
                  <c:formatCode>General</c:formatCode>
                  <c:ptCount val="3"/>
                  <c:pt idx="0">
                    <c:v>16.66433316997713</c:v>
                  </c:pt>
                  <c:pt idx="1">
                    <c:v>8.8034084308295046</c:v>
                  </c:pt>
                  <c:pt idx="2">
                    <c:v>42.251627187600711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Sayfa1!$E$34:$G$34</c:f>
              <c:strCache>
                <c:ptCount val="3"/>
                <c:pt idx="0">
                  <c:v>CA1</c:v>
                </c:pt>
                <c:pt idx="1">
                  <c:v>CA3</c:v>
                </c:pt>
                <c:pt idx="2">
                  <c:v>DG</c:v>
                </c:pt>
              </c:strCache>
            </c:strRef>
          </c:cat>
          <c:val>
            <c:numRef>
              <c:f>Sayfa1!$E$38:$G$38</c:f>
              <c:numCache>
                <c:formatCode>General</c:formatCode>
                <c:ptCount val="3"/>
                <c:pt idx="0">
                  <c:v>188.2</c:v>
                </c:pt>
                <c:pt idx="1">
                  <c:v>153</c:v>
                </c:pt>
                <c:pt idx="2">
                  <c:v>383.8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580-41F5-81C5-DB2977B53E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55604015"/>
        <c:axId val="955599855"/>
      </c:barChart>
      <c:catAx>
        <c:axId val="9556040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tr-TR"/>
          </a:p>
        </c:txPr>
        <c:crossAx val="955599855"/>
        <c:crosses val="autoZero"/>
        <c:auto val="1"/>
        <c:lblAlgn val="ctr"/>
        <c:lblOffset val="100"/>
        <c:noMultiLvlLbl val="0"/>
      </c:catAx>
      <c:valAx>
        <c:axId val="9555998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15875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tr-TR"/>
          </a:p>
        </c:txPr>
        <c:crossAx val="95560401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tr-T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tr-TR"/>
              <a:t>Congo Red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title>
    <c:autoTitleDeleted val="0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invertIfNegative val="0"/>
          <c:cat>
            <c:strRef>
              <c:f>Sayfa1!$G$2:$G$5</c:f>
              <c:strCache>
                <c:ptCount val="4"/>
                <c:pt idx="0">
                  <c:v>Control</c:v>
                </c:pt>
                <c:pt idx="1">
                  <c:v>Sham </c:v>
                </c:pt>
                <c:pt idx="2">
                  <c:v>STZ</c:v>
                </c:pt>
                <c:pt idx="3">
                  <c:v>STZ-UD</c:v>
                </c:pt>
              </c:strCache>
            </c:strRef>
          </c:cat>
          <c:val>
            <c:numRef>
              <c:f>Sayfa1!$H$2:$H$5</c:f>
              <c:numCache>
                <c:formatCode>General</c:formatCode>
                <c:ptCount val="4"/>
                <c:pt idx="0">
                  <c:v>50</c:v>
                </c:pt>
                <c:pt idx="1">
                  <c:v>65</c:v>
                </c:pt>
                <c:pt idx="2">
                  <c:v>110</c:v>
                </c:pt>
                <c:pt idx="3">
                  <c:v>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29A-4CB0-842C-D05CD3C7DD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shape val="box"/>
        <c:axId val="1948420239"/>
        <c:axId val="1948420655"/>
        <c:axId val="0"/>
      </c:bar3DChart>
      <c:catAx>
        <c:axId val="19484202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1948420655"/>
        <c:crosses val="autoZero"/>
        <c:auto val="1"/>
        <c:lblAlgn val="ctr"/>
        <c:lblOffset val="100"/>
        <c:noMultiLvlLbl val="0"/>
      </c:catAx>
      <c:valAx>
        <c:axId val="19484206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tr-TR"/>
                  <a:t>Number of A</a:t>
                </a:r>
                <a:r>
                  <a:rPr lang="el-GR"/>
                  <a:t>β</a:t>
                </a:r>
                <a:r>
                  <a:rPr lang="tr-TR"/>
                  <a:t> plaques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tr-T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194842023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211826245188558"/>
          <c:y val="0.27325908766011714"/>
          <c:w val="0.60418801940470468"/>
          <c:h val="0.5961271706767729"/>
        </c:manualLayout>
      </c:layout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solidFill>
                <a:schemeClr val="tx1"/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delete val="1"/>
          </c:dLbls>
          <c:errBars>
            <c:errBarType val="both"/>
            <c:errValType val="cust"/>
            <c:noEndCap val="0"/>
            <c:plus>
              <c:numRef>
                <c:f>'western blots'!$B$35:$E$35</c:f>
                <c:numCache>
                  <c:formatCode>General</c:formatCode>
                  <c:ptCount val="4"/>
                  <c:pt idx="0">
                    <c:v>9.2096117543197034E-2</c:v>
                  </c:pt>
                  <c:pt idx="1">
                    <c:v>0.10150480380408371</c:v>
                  </c:pt>
                  <c:pt idx="2">
                    <c:v>0.13297154612180484</c:v>
                  </c:pt>
                  <c:pt idx="3">
                    <c:v>5.8621894619195654E-2</c:v>
                  </c:pt>
                </c:numCache>
              </c:numRef>
            </c:plus>
            <c:minus>
              <c:numRef>
                <c:f>'western blots'!$B$35:$E$35</c:f>
                <c:numCache>
                  <c:formatCode>General</c:formatCode>
                  <c:ptCount val="4"/>
                  <c:pt idx="0">
                    <c:v>9.2096117543197034E-2</c:v>
                  </c:pt>
                  <c:pt idx="1">
                    <c:v>0.10150480380408371</c:v>
                  </c:pt>
                  <c:pt idx="2">
                    <c:v>0.13297154612180484</c:v>
                  </c:pt>
                  <c:pt idx="3">
                    <c:v>5.8621894619195654E-2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'western blots'!$B$33:$E$33</c:f>
              <c:strCache>
                <c:ptCount val="4"/>
                <c:pt idx="0">
                  <c:v>Control</c:v>
                </c:pt>
                <c:pt idx="1">
                  <c:v>CSF</c:v>
                </c:pt>
                <c:pt idx="2">
                  <c:v>STZ</c:v>
                </c:pt>
                <c:pt idx="3">
                  <c:v>STZ+UD</c:v>
                </c:pt>
              </c:strCache>
            </c:strRef>
          </c:cat>
          <c:val>
            <c:numRef>
              <c:f>'western blots'!$B$34:$E$34</c:f>
              <c:numCache>
                <c:formatCode>0.00</c:formatCode>
                <c:ptCount val="4"/>
                <c:pt idx="0">
                  <c:v>1.0817305434091207</c:v>
                </c:pt>
                <c:pt idx="1">
                  <c:v>0.93984389316207062</c:v>
                </c:pt>
                <c:pt idx="2">
                  <c:v>1.2097328809504291</c:v>
                </c:pt>
                <c:pt idx="3">
                  <c:v>0.78985573439451207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6B3-0949-B47B-E0009CC45B12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96858208"/>
        <c:axId val="197371496"/>
      </c:barChart>
      <c:catAx>
        <c:axId val="19685820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197371496"/>
        <c:crosses val="autoZero"/>
        <c:auto val="1"/>
        <c:lblAlgn val="ctr"/>
        <c:lblOffset val="100"/>
        <c:noMultiLvlLbl val="0"/>
      </c:catAx>
      <c:valAx>
        <c:axId val="197371496"/>
        <c:scaling>
          <c:orientation val="minMax"/>
          <c:max val="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Relative </a:t>
                </a:r>
                <a:r>
                  <a:rPr lang="tr-TR" dirty="0"/>
                  <a:t>BACE</a:t>
                </a:r>
                <a:r>
                  <a:rPr lang="en-US" dirty="0"/>
                  <a:t>/</a:t>
                </a:r>
                <a:r>
                  <a:rPr lang="tr-TR" dirty="0"/>
                  <a:t>GAPDH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6.8692389085703923E-2"/>
              <c:y val="0.3397543027865910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tr-TR"/>
            </a:p>
          </c:txPr>
        </c:title>
        <c:numFmt formatCode="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196858208"/>
        <c:crosses val="autoZero"/>
        <c:crossBetween val="between"/>
        <c:majorUnit val="0.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8192218619731357"/>
          <c:y val="0.2310841830686701"/>
          <c:w val="0.77934113015284856"/>
          <c:h val="0.51638668283667943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errBars>
            <c:errBarType val="both"/>
            <c:errValType val="cust"/>
            <c:noEndCap val="0"/>
            <c:plus>
              <c:numRef>
                <c:f>'western blots'!$AU$94:$AX$94</c:f>
                <c:numCache>
                  <c:formatCode>General</c:formatCode>
                  <c:ptCount val="4"/>
                  <c:pt idx="0">
                    <c:v>6.1527779588098673E-3</c:v>
                  </c:pt>
                  <c:pt idx="1">
                    <c:v>3.034752035919068E-3</c:v>
                  </c:pt>
                  <c:pt idx="2">
                    <c:v>2.6238734839196878E-3</c:v>
                  </c:pt>
                  <c:pt idx="3">
                    <c:v>3.754649827933219E-3</c:v>
                  </c:pt>
                </c:numCache>
              </c:numRef>
            </c:plus>
            <c:minus>
              <c:numRef>
                <c:f>'western blots'!$AU$94:$AX$94</c:f>
                <c:numCache>
                  <c:formatCode>General</c:formatCode>
                  <c:ptCount val="4"/>
                  <c:pt idx="0">
                    <c:v>6.1527779588098673E-3</c:v>
                  </c:pt>
                  <c:pt idx="1">
                    <c:v>3.034752035919068E-3</c:v>
                  </c:pt>
                  <c:pt idx="2">
                    <c:v>2.6238734839196878E-3</c:v>
                  </c:pt>
                  <c:pt idx="3">
                    <c:v>3.754649827933219E-3</c:v>
                  </c:pt>
                </c:numCache>
              </c:numRef>
            </c:minus>
          </c:errBars>
          <c:cat>
            <c:strRef>
              <c:f>'western blots'!$AU$92:$AX$92</c:f>
              <c:strCache>
                <c:ptCount val="4"/>
                <c:pt idx="0">
                  <c:v>Control</c:v>
                </c:pt>
                <c:pt idx="1">
                  <c:v>CSF</c:v>
                </c:pt>
                <c:pt idx="2">
                  <c:v>STZ</c:v>
                </c:pt>
                <c:pt idx="3">
                  <c:v>STZ+UD</c:v>
                </c:pt>
              </c:strCache>
            </c:strRef>
          </c:cat>
          <c:val>
            <c:numRef>
              <c:f>'western blots'!$AU$93:$AX$93</c:f>
              <c:numCache>
                <c:formatCode>0.00</c:formatCode>
                <c:ptCount val="4"/>
                <c:pt idx="0">
                  <c:v>2.8550541024140945E-2</c:v>
                </c:pt>
                <c:pt idx="1">
                  <c:v>4.3520854018300324E-2</c:v>
                </c:pt>
                <c:pt idx="2">
                  <c:v>2.1641655771612922E-2</c:v>
                </c:pt>
                <c:pt idx="3">
                  <c:v>4.5379797405367073E-2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A74-4621-8BB0-E1F00A6A1C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6858208"/>
        <c:axId val="197371496"/>
      </c:barChart>
      <c:catAx>
        <c:axId val="19685820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 w="12700">
            <a:solidFill>
              <a:schemeClr val="tx1"/>
            </a:solidFill>
          </a:ln>
        </c:spPr>
        <c:txPr>
          <a:bodyPr/>
          <a:lstStyle/>
          <a:p>
            <a:pPr>
              <a:defRPr lang="en-US" sz="1600" b="1">
                <a:latin typeface="Times New Roman" pitchFamily="18" charset="0"/>
                <a:cs typeface="Times New Roman" pitchFamily="18" charset="0"/>
              </a:defRPr>
            </a:pPr>
            <a:endParaRPr lang="tr-TR"/>
          </a:p>
        </c:txPr>
        <c:crossAx val="197371496"/>
        <c:crosses val="autoZero"/>
        <c:auto val="1"/>
        <c:lblAlgn val="ctr"/>
        <c:lblOffset val="100"/>
        <c:noMultiLvlLbl val="0"/>
      </c:catAx>
      <c:valAx>
        <c:axId val="197371496"/>
        <c:scaling>
          <c:orientation val="minMax"/>
          <c:max val="0.30000000000000004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 algn="ctr">
                  <a:defRPr lang="en-US" sz="1800">
                    <a:latin typeface="Times New Roman" pitchFamily="18" charset="0"/>
                    <a:cs typeface="Times New Roman" pitchFamily="18" charset="0"/>
                  </a:defRPr>
                </a:pPr>
                <a:r>
                  <a:rPr lang="en-US" sz="1800" baseline="0">
                    <a:latin typeface="Times New Roman" pitchFamily="18" charset="0"/>
                    <a:cs typeface="Times New Roman" pitchFamily="18" charset="0"/>
                  </a:rPr>
                  <a:t>Relative </a:t>
                </a:r>
                <a:r>
                  <a:rPr lang="tr-TR" sz="1800" baseline="0">
                    <a:latin typeface="Times New Roman" pitchFamily="18" charset="0"/>
                    <a:cs typeface="Times New Roman" pitchFamily="18" charset="0"/>
                  </a:rPr>
                  <a:t>NMDR/GAPDH</a:t>
                </a:r>
                <a:endParaRPr lang="en-US" sz="1800">
                  <a:latin typeface="Times New Roman" pitchFamily="18" charset="0"/>
                  <a:cs typeface="Times New Roman" pitchFamily="18" charset="0"/>
                </a:endParaRPr>
              </a:p>
            </c:rich>
          </c:tx>
          <c:layout>
            <c:manualLayout>
              <c:xMode val="edge"/>
              <c:yMode val="edge"/>
              <c:x val="1.6827545837345873E-2"/>
              <c:y val="0.15408829174664107"/>
            </c:manualLayout>
          </c:layout>
          <c:overlay val="0"/>
        </c:title>
        <c:numFmt formatCode="0.0" sourceLinked="0"/>
        <c:majorTickMark val="out"/>
        <c:minorTickMark val="none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lang="en-US" sz="1600" b="1">
                <a:latin typeface="Times New Roman" pitchFamily="18" charset="0"/>
                <a:cs typeface="Times New Roman" pitchFamily="18" charset="0"/>
              </a:defRPr>
            </a:pPr>
            <a:endParaRPr lang="tr-TR"/>
          </a:p>
        </c:txPr>
        <c:crossAx val="196858208"/>
        <c:crosses val="autoZero"/>
        <c:crossBetween val="between"/>
        <c:majorUnit val="0.1"/>
      </c:valAx>
    </c:plotArea>
    <c:plotVisOnly val="1"/>
    <c:dispBlanksAs val="gap"/>
    <c:showDLblsOverMax val="0"/>
  </c:chart>
  <c:externalData r:id="rId2">
    <c:autoUpdate val="0"/>
  </c:externalData>
  <c:userShapes r:id="rId3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0721451178084579"/>
          <c:y val="0.11122789949127346"/>
          <c:w val="0.76183366233762295"/>
          <c:h val="0.68502395494242152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errBars>
            <c:errBarType val="both"/>
            <c:errValType val="cust"/>
            <c:noEndCap val="0"/>
            <c:plus>
              <c:numRef>
                <c:f>'western blots'!$AK$35:$AN$35</c:f>
                <c:numCache>
                  <c:formatCode>General</c:formatCode>
                  <c:ptCount val="4"/>
                  <c:pt idx="0">
                    <c:v>2.0766508736828927E-2</c:v>
                  </c:pt>
                  <c:pt idx="1">
                    <c:v>2.4403550008271886E-2</c:v>
                  </c:pt>
                  <c:pt idx="2">
                    <c:v>4.9134042648500714E-2</c:v>
                  </c:pt>
                  <c:pt idx="3">
                    <c:v>3.1120200481704646E-2</c:v>
                  </c:pt>
                </c:numCache>
              </c:numRef>
            </c:plus>
            <c:minus>
              <c:numRef>
                <c:f>'western blots'!$AK$35:$AN$35</c:f>
                <c:numCache>
                  <c:formatCode>General</c:formatCode>
                  <c:ptCount val="4"/>
                  <c:pt idx="0">
                    <c:v>2.0766508736828927E-2</c:v>
                  </c:pt>
                  <c:pt idx="1">
                    <c:v>2.4403550008271886E-2</c:v>
                  </c:pt>
                  <c:pt idx="2">
                    <c:v>4.9134042648500714E-2</c:v>
                  </c:pt>
                  <c:pt idx="3">
                    <c:v>3.1120200481704646E-2</c:v>
                  </c:pt>
                </c:numCache>
              </c:numRef>
            </c:minus>
          </c:errBars>
          <c:cat>
            <c:strRef>
              <c:f>'western blots'!$AK$33:$AN$33</c:f>
              <c:strCache>
                <c:ptCount val="4"/>
                <c:pt idx="0">
                  <c:v>Control</c:v>
                </c:pt>
                <c:pt idx="1">
                  <c:v>CSF</c:v>
                </c:pt>
                <c:pt idx="2">
                  <c:v>STZ</c:v>
                </c:pt>
                <c:pt idx="3">
                  <c:v>STZ+UD</c:v>
                </c:pt>
              </c:strCache>
            </c:strRef>
          </c:cat>
          <c:val>
            <c:numRef>
              <c:f>'western blots'!$AK$34:$AN$34</c:f>
              <c:numCache>
                <c:formatCode>0.00</c:formatCode>
                <c:ptCount val="4"/>
                <c:pt idx="0">
                  <c:v>0.399713167581221</c:v>
                </c:pt>
                <c:pt idx="1">
                  <c:v>0.56717381853693083</c:v>
                </c:pt>
                <c:pt idx="2">
                  <c:v>0.31428532671257975</c:v>
                </c:pt>
                <c:pt idx="3">
                  <c:v>0.39688010574731369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EB1-40FE-BAF4-35EA722F72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6858208"/>
        <c:axId val="197371496"/>
      </c:barChart>
      <c:catAx>
        <c:axId val="19685820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 w="12700">
            <a:solidFill>
              <a:schemeClr val="tx1"/>
            </a:solidFill>
          </a:ln>
        </c:spPr>
        <c:txPr>
          <a:bodyPr/>
          <a:lstStyle/>
          <a:p>
            <a:pPr>
              <a:defRPr lang="en-US" sz="1600" b="1">
                <a:latin typeface="Times New Roman" pitchFamily="18" charset="0"/>
                <a:cs typeface="Times New Roman" pitchFamily="18" charset="0"/>
              </a:defRPr>
            </a:pPr>
            <a:endParaRPr lang="tr-TR"/>
          </a:p>
        </c:txPr>
        <c:crossAx val="197371496"/>
        <c:crosses val="autoZero"/>
        <c:auto val="1"/>
        <c:lblAlgn val="ctr"/>
        <c:lblOffset val="100"/>
        <c:noMultiLvlLbl val="0"/>
      </c:catAx>
      <c:valAx>
        <c:axId val="197371496"/>
        <c:scaling>
          <c:orientation val="minMax"/>
          <c:max val="1"/>
        </c:scaling>
        <c:delete val="0"/>
        <c:axPos val="l"/>
        <c:title>
          <c:tx>
            <c:rich>
              <a:bodyPr rot="-5400000" vert="horz"/>
              <a:lstStyle/>
              <a:p>
                <a:pPr algn="ctr">
                  <a:defRPr lang="en-US" sz="1800">
                    <a:latin typeface="Times New Roman" pitchFamily="18" charset="0"/>
                    <a:cs typeface="Times New Roman" pitchFamily="18" charset="0"/>
                  </a:defRPr>
                </a:pPr>
                <a:r>
                  <a:rPr lang="en-US" sz="1800" baseline="0">
                    <a:latin typeface="Times New Roman" pitchFamily="18" charset="0"/>
                    <a:cs typeface="Times New Roman" pitchFamily="18" charset="0"/>
                  </a:rPr>
                  <a:t>Relative </a:t>
                </a:r>
                <a:r>
                  <a:rPr lang="tr-TR" sz="1800" baseline="0">
                    <a:latin typeface="Times New Roman" pitchFamily="18" charset="0"/>
                    <a:cs typeface="Times New Roman" pitchFamily="18" charset="0"/>
                  </a:rPr>
                  <a:t>CAMKII/GAPDH</a:t>
                </a:r>
                <a:endParaRPr lang="en-US" sz="1800">
                  <a:latin typeface="Times New Roman" pitchFamily="18" charset="0"/>
                  <a:cs typeface="Times New Roman" pitchFamily="18" charset="0"/>
                </a:endParaRPr>
              </a:p>
            </c:rich>
          </c:tx>
          <c:layout>
            <c:manualLayout>
              <c:xMode val="edge"/>
              <c:yMode val="edge"/>
              <c:x val="5.128851359479992E-3"/>
              <c:y val="0.1694848935341568"/>
            </c:manualLayout>
          </c:layout>
          <c:overlay val="0"/>
        </c:title>
        <c:numFmt formatCode="0.0" sourceLinked="0"/>
        <c:majorTickMark val="out"/>
        <c:minorTickMark val="none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lang="en-US" sz="1600" b="1">
                <a:latin typeface="Times New Roman" pitchFamily="18" charset="0"/>
                <a:cs typeface="Times New Roman" pitchFamily="18" charset="0"/>
              </a:defRPr>
            </a:pPr>
            <a:endParaRPr lang="tr-TR"/>
          </a:p>
        </c:txPr>
        <c:crossAx val="196858208"/>
        <c:crosses val="autoZero"/>
        <c:crossBetween val="between"/>
        <c:majorUnit val="0.2"/>
      </c:valAx>
    </c:plotArea>
    <c:plotVisOnly val="1"/>
    <c:dispBlanksAs val="gap"/>
    <c:showDLblsOverMax val="0"/>
  </c:chart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7211826245188558"/>
          <c:y val="0.19872941311460632"/>
          <c:w val="0.75483132623128002"/>
          <c:h val="0.67065666698083992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errBars>
            <c:errBarType val="both"/>
            <c:errValType val="cust"/>
            <c:noEndCap val="0"/>
            <c:plus>
              <c:numRef>
                <c:f>'western blots'!$AA$35:$AD$35</c:f>
                <c:numCache>
                  <c:formatCode>General</c:formatCode>
                  <c:ptCount val="4"/>
                  <c:pt idx="0">
                    <c:v>1.0540751373860608E-2</c:v>
                  </c:pt>
                  <c:pt idx="1">
                    <c:v>3.9156907411591699E-3</c:v>
                  </c:pt>
                  <c:pt idx="2">
                    <c:v>1.7149024933949875E-2</c:v>
                  </c:pt>
                  <c:pt idx="3">
                    <c:v>3.5308366422467194E-2</c:v>
                  </c:pt>
                </c:numCache>
              </c:numRef>
            </c:plus>
            <c:minus>
              <c:numRef>
                <c:f>'western blots'!$AA$35:$AD$35</c:f>
                <c:numCache>
                  <c:formatCode>General</c:formatCode>
                  <c:ptCount val="4"/>
                  <c:pt idx="0">
                    <c:v>1.0540751373860608E-2</c:v>
                  </c:pt>
                  <c:pt idx="1">
                    <c:v>3.9156907411591699E-3</c:v>
                  </c:pt>
                  <c:pt idx="2">
                    <c:v>1.7149024933949875E-2</c:v>
                  </c:pt>
                  <c:pt idx="3">
                    <c:v>3.5308366422467194E-2</c:v>
                  </c:pt>
                </c:numCache>
              </c:numRef>
            </c:minus>
          </c:errBars>
          <c:cat>
            <c:strRef>
              <c:f>'western blots'!$AA$33:$AD$33</c:f>
              <c:strCache>
                <c:ptCount val="4"/>
                <c:pt idx="0">
                  <c:v>Control</c:v>
                </c:pt>
                <c:pt idx="1">
                  <c:v>CSF</c:v>
                </c:pt>
                <c:pt idx="2">
                  <c:v>STZ</c:v>
                </c:pt>
                <c:pt idx="3">
                  <c:v>STZ+UD</c:v>
                </c:pt>
              </c:strCache>
            </c:strRef>
          </c:cat>
          <c:val>
            <c:numRef>
              <c:f>'western blots'!$AA$34:$AD$34</c:f>
              <c:numCache>
                <c:formatCode>0.00</c:formatCode>
                <c:ptCount val="4"/>
                <c:pt idx="0">
                  <c:v>0.1917058323703556</c:v>
                </c:pt>
                <c:pt idx="1">
                  <c:v>0.16147535632567458</c:v>
                </c:pt>
                <c:pt idx="2">
                  <c:v>0.19390931938716471</c:v>
                </c:pt>
                <c:pt idx="3">
                  <c:v>0.288417924878836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1BD-42BD-BDCE-26D402FBEF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6858208"/>
        <c:axId val="197371496"/>
      </c:barChart>
      <c:catAx>
        <c:axId val="19685820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 w="12700">
            <a:solidFill>
              <a:schemeClr val="tx1"/>
            </a:solidFill>
          </a:ln>
        </c:spPr>
        <c:txPr>
          <a:bodyPr/>
          <a:lstStyle/>
          <a:p>
            <a:pPr>
              <a:defRPr lang="en-US" sz="1600" b="1">
                <a:latin typeface="Times New Roman" pitchFamily="18" charset="0"/>
                <a:cs typeface="Times New Roman" pitchFamily="18" charset="0"/>
              </a:defRPr>
            </a:pPr>
            <a:endParaRPr lang="tr-TR"/>
          </a:p>
        </c:txPr>
        <c:crossAx val="197371496"/>
        <c:crosses val="autoZero"/>
        <c:auto val="1"/>
        <c:lblAlgn val="ctr"/>
        <c:lblOffset val="100"/>
        <c:noMultiLvlLbl val="0"/>
      </c:catAx>
      <c:valAx>
        <c:axId val="197371496"/>
        <c:scaling>
          <c:orientation val="minMax"/>
          <c:max val="0.5"/>
        </c:scaling>
        <c:delete val="0"/>
        <c:axPos val="l"/>
        <c:title>
          <c:tx>
            <c:rich>
              <a:bodyPr rot="-5400000" vert="horz"/>
              <a:lstStyle/>
              <a:p>
                <a:pPr algn="ctr">
                  <a:defRPr lang="en-US" sz="1800">
                    <a:latin typeface="Times New Roman" pitchFamily="18" charset="0"/>
                    <a:cs typeface="Times New Roman" pitchFamily="18" charset="0"/>
                  </a:defRPr>
                </a:pPr>
                <a:r>
                  <a:rPr lang="en-US" sz="1800" baseline="0">
                    <a:latin typeface="Times New Roman" pitchFamily="18" charset="0"/>
                    <a:cs typeface="Times New Roman" pitchFamily="18" charset="0"/>
                  </a:rPr>
                  <a:t>Relative </a:t>
                </a:r>
                <a:r>
                  <a:rPr lang="tr-TR" sz="1800" baseline="0">
                    <a:latin typeface="Times New Roman" pitchFamily="18" charset="0"/>
                    <a:cs typeface="Times New Roman" pitchFamily="18" charset="0"/>
                  </a:rPr>
                  <a:t>Brevican/GAPDH</a:t>
                </a:r>
                <a:endParaRPr lang="en-US" sz="1800">
                  <a:latin typeface="Times New Roman" pitchFamily="18" charset="0"/>
                  <a:cs typeface="Times New Roman" pitchFamily="18" charset="0"/>
                </a:endParaRPr>
              </a:p>
            </c:rich>
          </c:tx>
          <c:layout>
            <c:manualLayout>
              <c:xMode val="edge"/>
              <c:yMode val="edge"/>
              <c:x val="1.6827545837345873E-2"/>
              <c:y val="0.15408829174664107"/>
            </c:manualLayout>
          </c:layout>
          <c:overlay val="0"/>
        </c:title>
        <c:numFmt formatCode="0.0" sourceLinked="0"/>
        <c:majorTickMark val="out"/>
        <c:minorTickMark val="none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lang="en-US" sz="1600" b="1">
                <a:latin typeface="Times New Roman" pitchFamily="18" charset="0"/>
                <a:cs typeface="Times New Roman" pitchFamily="18" charset="0"/>
              </a:defRPr>
            </a:pPr>
            <a:endParaRPr lang="tr-TR"/>
          </a:p>
        </c:txPr>
        <c:crossAx val="196858208"/>
        <c:crosses val="autoZero"/>
        <c:crossBetween val="between"/>
        <c:majorUnit val="0.1"/>
      </c:valAx>
    </c:plotArea>
    <c:plotVisOnly val="1"/>
    <c:dispBlanksAs val="gap"/>
    <c:showDLblsOverMax val="0"/>
  </c:chart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7211817019116182"/>
          <c:y val="0.20006943033754501"/>
          <c:w val="0.78975088640615887"/>
          <c:h val="0.67675143295201301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errBars>
            <c:errBarType val="both"/>
            <c:errValType val="cust"/>
            <c:noEndCap val="0"/>
            <c:plus>
              <c:numRef>
                <c:f>'western blots'!$S$35:$V$35</c:f>
                <c:numCache>
                  <c:formatCode>General</c:formatCode>
                  <c:ptCount val="4"/>
                  <c:pt idx="0">
                    <c:v>9.0179465971917203E-3</c:v>
                  </c:pt>
                  <c:pt idx="1">
                    <c:v>2.2426568965075947E-2</c:v>
                  </c:pt>
                  <c:pt idx="2">
                    <c:v>1.9242333547005164E-2</c:v>
                  </c:pt>
                  <c:pt idx="3">
                    <c:v>2.4200664205283308E-2</c:v>
                  </c:pt>
                </c:numCache>
              </c:numRef>
            </c:plus>
            <c:minus>
              <c:numRef>
                <c:f>'western blots'!$S$35:$V$35</c:f>
                <c:numCache>
                  <c:formatCode>General</c:formatCode>
                  <c:ptCount val="4"/>
                  <c:pt idx="0">
                    <c:v>9.0179465971917203E-3</c:v>
                  </c:pt>
                  <c:pt idx="1">
                    <c:v>2.2426568965075947E-2</c:v>
                  </c:pt>
                  <c:pt idx="2">
                    <c:v>1.9242333547005164E-2</c:v>
                  </c:pt>
                  <c:pt idx="3">
                    <c:v>2.4200664205283308E-2</c:v>
                  </c:pt>
                </c:numCache>
              </c:numRef>
            </c:minus>
          </c:errBars>
          <c:cat>
            <c:strRef>
              <c:f>'western blots'!$S$33:$V$33</c:f>
              <c:strCache>
                <c:ptCount val="4"/>
                <c:pt idx="0">
                  <c:v>Control</c:v>
                </c:pt>
                <c:pt idx="1">
                  <c:v>CSF</c:v>
                </c:pt>
                <c:pt idx="2">
                  <c:v>STZ</c:v>
                </c:pt>
                <c:pt idx="3">
                  <c:v>STZ+UD</c:v>
                </c:pt>
              </c:strCache>
            </c:strRef>
          </c:cat>
          <c:val>
            <c:numRef>
              <c:f>'western blots'!$S$34:$V$34</c:f>
              <c:numCache>
                <c:formatCode>0.00</c:formatCode>
                <c:ptCount val="4"/>
                <c:pt idx="0">
                  <c:v>0.4000258985665851</c:v>
                </c:pt>
                <c:pt idx="1">
                  <c:v>0.43426047779008337</c:v>
                </c:pt>
                <c:pt idx="2">
                  <c:v>0.49373426145370181</c:v>
                </c:pt>
                <c:pt idx="3">
                  <c:v>0.37705179078342266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5E3-409D-B675-138AE93031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6858208"/>
        <c:axId val="197371496"/>
      </c:barChart>
      <c:catAx>
        <c:axId val="19685820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 w="12700">
            <a:solidFill>
              <a:schemeClr val="tx1"/>
            </a:solidFill>
          </a:ln>
        </c:spPr>
        <c:txPr>
          <a:bodyPr/>
          <a:lstStyle/>
          <a:p>
            <a:pPr>
              <a:defRPr lang="en-US" sz="1600" b="1">
                <a:latin typeface="Times New Roman" pitchFamily="18" charset="0"/>
                <a:cs typeface="Times New Roman" pitchFamily="18" charset="0"/>
              </a:defRPr>
            </a:pPr>
            <a:endParaRPr lang="tr-TR"/>
          </a:p>
        </c:txPr>
        <c:crossAx val="197371496"/>
        <c:crosses val="autoZero"/>
        <c:auto val="1"/>
        <c:lblAlgn val="ctr"/>
        <c:lblOffset val="100"/>
        <c:noMultiLvlLbl val="0"/>
      </c:catAx>
      <c:valAx>
        <c:axId val="197371496"/>
        <c:scaling>
          <c:orientation val="minMax"/>
          <c:max val="1"/>
        </c:scaling>
        <c:delete val="0"/>
        <c:axPos val="l"/>
        <c:title>
          <c:tx>
            <c:rich>
              <a:bodyPr rot="-5400000" vert="horz"/>
              <a:lstStyle/>
              <a:p>
                <a:pPr algn="ctr">
                  <a:defRPr lang="en-US" sz="1800">
                    <a:latin typeface="Times New Roman" pitchFamily="18" charset="0"/>
                    <a:cs typeface="Times New Roman" pitchFamily="18" charset="0"/>
                  </a:defRPr>
                </a:pPr>
                <a:r>
                  <a:rPr lang="en-US" sz="1800" baseline="0">
                    <a:latin typeface="Times New Roman" pitchFamily="18" charset="0"/>
                    <a:cs typeface="Times New Roman" pitchFamily="18" charset="0"/>
                  </a:rPr>
                  <a:t>Relative </a:t>
                </a:r>
                <a:r>
                  <a:rPr lang="tr-TR" sz="1800" baseline="0">
                    <a:latin typeface="Times New Roman" pitchFamily="18" charset="0"/>
                    <a:cs typeface="Times New Roman" pitchFamily="18" charset="0"/>
                  </a:rPr>
                  <a:t>nNOS/GAPDH</a:t>
                </a:r>
                <a:endParaRPr lang="en-US" sz="1800">
                  <a:latin typeface="Times New Roman" pitchFamily="18" charset="0"/>
                  <a:cs typeface="Times New Roman" pitchFamily="18" charset="0"/>
                </a:endParaRPr>
              </a:p>
            </c:rich>
          </c:tx>
          <c:layout>
            <c:manualLayout>
              <c:xMode val="edge"/>
              <c:yMode val="edge"/>
              <c:x val="7.2352196982571424E-3"/>
              <c:y val="5.8119001919385793E-2"/>
            </c:manualLayout>
          </c:layout>
          <c:overlay val="0"/>
        </c:title>
        <c:numFmt formatCode="0.0" sourceLinked="0"/>
        <c:majorTickMark val="out"/>
        <c:minorTickMark val="none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lang="en-US" sz="1600" b="1">
                <a:latin typeface="Times New Roman" pitchFamily="18" charset="0"/>
                <a:cs typeface="Times New Roman" pitchFamily="18" charset="0"/>
              </a:defRPr>
            </a:pPr>
            <a:endParaRPr lang="tr-TR"/>
          </a:p>
        </c:txPr>
        <c:crossAx val="196858208"/>
        <c:crosses val="autoZero"/>
        <c:crossBetween val="between"/>
        <c:majorUnit val="0.5"/>
      </c:valAx>
    </c:plotArea>
    <c:plotVisOnly val="1"/>
    <c:dispBlanksAs val="gap"/>
    <c:showDLblsOverMax val="0"/>
  </c:chart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6">
  <cs:axisTitle>
    <cs:lnRef idx="0"/>
    <cs:fillRef idx="0"/>
    <cs:effectRef idx="0"/>
    <cs:fontRef idx="minor">
      <a:schemeClr val="lt1">
        <a:lumMod val="75000"/>
      </a:schemeClr>
    </cs:fontRef>
    <cs:defRPr sz="1197" b="1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>
        <a:lumMod val="75000"/>
      </a:schemeClr>
    </cs:fontRef>
    <cs:defRPr sz="1197" kern="1200"/>
  </cs:dataLabel>
  <cs:dataLabelCallout>
    <cs:lnRef idx="0"/>
    <cs:fillRef idx="0"/>
    <cs:effectRef idx="0"/>
    <cs:fontRef idx="minor">
      <a:schemeClr val="lt1">
        <a:lumMod val="15000"/>
        <a:lumOff val="85000"/>
      </a:schemeClr>
    </cs:fontRef>
    <cs:spPr>
      <a:solidFill>
        <a:schemeClr val="dk1">
          <a:lumMod val="65000"/>
          <a:lumOff val="3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3D>
  <cs:dataPointLine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22225" cap="rnd">
        <a:solidFill>
          <a:schemeClr val="phClr"/>
        </a:solidFill>
      </a:ln>
      <a:effectLst>
        <a:glow rad="139700">
          <a:schemeClr val="phClr">
            <a:satMod val="175000"/>
            <a:alpha val="14000"/>
          </a:schemeClr>
        </a:glow>
      </a:effectLst>
    </cs:spPr>
  </cs:dataPointLine>
  <cs:dataPointMarker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lumMod val="60000"/>
          <a:lumOff val="40000"/>
        </a:schemeClr>
      </a:solidFill>
      <a:effectLst>
        <a:glow rad="63500">
          <a:schemeClr val="phClr">
            <a:satMod val="175000"/>
            <a:alpha val="25000"/>
          </a:schemeClr>
        </a:glow>
      </a:effectLst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75000"/>
                <a:lumOff val="25000"/>
              </a:schemeClr>
            </a:gs>
            <a:gs pos="0">
              <a:schemeClr val="dk1">
                <a:lumMod val="65000"/>
                <a:lumOff val="3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75000"/>
                <a:lumOff val="25000"/>
                <a:alpha val="25000"/>
              </a:schemeClr>
            </a:gs>
            <a:gs pos="0">
              <a:schemeClr val="dk1">
                <a:lumMod val="65000"/>
                <a:lumOff val="35000"/>
                <a:alpha val="2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85000"/>
      </a:schemeClr>
    </cs:fontRef>
    <cs:defRPr sz="1862" b="1" kern="1200" cap="none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25400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0.45928</cdr:x>
      <cdr:y>0.26882</cdr:y>
    </cdr:from>
    <cdr:to>
      <cdr:x>0.47938</cdr:x>
      <cdr:y>0.3133</cdr:y>
    </cdr:to>
    <cdr:sp macro="" textlink="">
      <cdr:nvSpPr>
        <cdr:cNvPr id="2" name="Yıldız: 5 Nokta 1">
          <a:extLst xmlns:a="http://schemas.openxmlformats.org/drawingml/2006/main">
            <a:ext uri="{FF2B5EF4-FFF2-40B4-BE49-F238E27FC236}">
              <a16:creationId xmlns:a16="http://schemas.microsoft.com/office/drawing/2014/main" id="{A71EE3A8-112E-48B6-BAFA-4CF9596412D5}"/>
            </a:ext>
          </a:extLst>
        </cdr:cNvPr>
        <cdr:cNvSpPr/>
      </cdr:nvSpPr>
      <cdr:spPr>
        <a:xfrm xmlns:a="http://schemas.openxmlformats.org/drawingml/2006/main">
          <a:off x="3308529" y="1121361"/>
          <a:ext cx="144767" cy="185529"/>
        </a:xfrm>
        <a:prstGeom xmlns:a="http://schemas.openxmlformats.org/drawingml/2006/main" prst="star5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tr-TR"/>
        </a:p>
      </cdr:txBody>
    </cdr:sp>
  </cdr:relSizeAnchor>
  <cdr:relSizeAnchor xmlns:cdr="http://schemas.openxmlformats.org/drawingml/2006/chartDrawing">
    <cdr:from>
      <cdr:x>0.87842</cdr:x>
      <cdr:y>0.59525</cdr:y>
    </cdr:from>
    <cdr:to>
      <cdr:x>0.89851</cdr:x>
      <cdr:y>0.63972</cdr:y>
    </cdr:to>
    <cdr:sp macro="" textlink="">
      <cdr:nvSpPr>
        <cdr:cNvPr id="4" name="Yıldız: 5 Nokta 3">
          <a:extLst xmlns:a="http://schemas.openxmlformats.org/drawingml/2006/main">
            <a:ext uri="{FF2B5EF4-FFF2-40B4-BE49-F238E27FC236}">
              <a16:creationId xmlns:a16="http://schemas.microsoft.com/office/drawing/2014/main" id="{006CAA66-A1D8-4D4A-88E6-F73AEF9BABAA}"/>
            </a:ext>
          </a:extLst>
        </cdr:cNvPr>
        <cdr:cNvSpPr/>
      </cdr:nvSpPr>
      <cdr:spPr>
        <a:xfrm xmlns:a="http://schemas.openxmlformats.org/drawingml/2006/main">
          <a:off x="6327816" y="2483021"/>
          <a:ext cx="144767" cy="185529"/>
        </a:xfrm>
        <a:prstGeom xmlns:a="http://schemas.openxmlformats.org/drawingml/2006/main" prst="star5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tr-TR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0.84986</cdr:x>
      <cdr:y>0.57839</cdr:y>
    </cdr:from>
    <cdr:to>
      <cdr:x>0.87243</cdr:x>
      <cdr:y>0.61241</cdr:y>
    </cdr:to>
    <cdr:sp macro="" textlink="">
      <cdr:nvSpPr>
        <cdr:cNvPr id="2" name="Yıldız: 5 Nokta 1">
          <a:extLst xmlns:a="http://schemas.openxmlformats.org/drawingml/2006/main">
            <a:ext uri="{FF2B5EF4-FFF2-40B4-BE49-F238E27FC236}">
              <a16:creationId xmlns:a16="http://schemas.microsoft.com/office/drawing/2014/main" id="{3909C152-A07D-4064-915C-9A148EB0A78C}"/>
            </a:ext>
          </a:extLst>
        </cdr:cNvPr>
        <cdr:cNvSpPr/>
      </cdr:nvSpPr>
      <cdr:spPr>
        <a:xfrm xmlns:a="http://schemas.openxmlformats.org/drawingml/2006/main">
          <a:off x="4403651" y="1988290"/>
          <a:ext cx="116958" cy="116958"/>
        </a:xfrm>
        <a:prstGeom xmlns:a="http://schemas.openxmlformats.org/drawingml/2006/main" prst="star5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tr-TR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 dirty="0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5A9A3C-65C0-4245-9DBF-98530E9026CA}" type="datetimeFigureOut">
              <a:rPr lang="tr-TR" smtClean="0"/>
              <a:t>4.06.2021</a:t>
            </a:fld>
            <a:endParaRPr lang="tr-TR" dirty="0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 dirty="0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 dirty="0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47B815-AC9B-440A-9343-8A7B52F0790E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5168105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err="1"/>
              <a:t>Hi</a:t>
            </a:r>
            <a:r>
              <a:rPr lang="tr-TR" dirty="0"/>
              <a:t> </a:t>
            </a:r>
            <a:r>
              <a:rPr lang="tr-TR" dirty="0" err="1"/>
              <a:t>everyone</a:t>
            </a:r>
            <a:r>
              <a:rPr lang="tr-TR" dirty="0"/>
              <a:t>, </a:t>
            </a:r>
            <a:r>
              <a:rPr lang="tr-TR" dirty="0" err="1"/>
              <a:t>welcome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my</a:t>
            </a:r>
            <a:r>
              <a:rPr lang="tr-TR" dirty="0"/>
              <a:t> </a:t>
            </a:r>
            <a:r>
              <a:rPr lang="tr-TR" dirty="0" err="1"/>
              <a:t>presentation</a:t>
            </a:r>
            <a:r>
              <a:rPr lang="tr-TR" dirty="0"/>
              <a:t>. </a:t>
            </a:r>
            <a:r>
              <a:rPr lang="tr-TR" dirty="0" err="1"/>
              <a:t>Im</a:t>
            </a:r>
            <a:r>
              <a:rPr lang="tr-TR" dirty="0"/>
              <a:t> Ebru </a:t>
            </a:r>
            <a:r>
              <a:rPr lang="tr-TR" dirty="0" err="1"/>
              <a:t>Çiftkaya</a:t>
            </a:r>
            <a:r>
              <a:rPr lang="tr-TR" dirty="0"/>
              <a:t> </a:t>
            </a:r>
            <a:r>
              <a:rPr lang="tr-TR" dirty="0" err="1"/>
              <a:t>fifth</a:t>
            </a:r>
            <a:r>
              <a:rPr lang="tr-TR" dirty="0"/>
              <a:t> </a:t>
            </a:r>
            <a:r>
              <a:rPr lang="tr-TR" dirty="0" err="1"/>
              <a:t>year</a:t>
            </a:r>
            <a:r>
              <a:rPr lang="tr-TR" dirty="0"/>
              <a:t> </a:t>
            </a:r>
            <a:r>
              <a:rPr lang="tr-TR" dirty="0" err="1"/>
              <a:t>medical</a:t>
            </a:r>
            <a:r>
              <a:rPr lang="tr-TR" dirty="0"/>
              <a:t> </a:t>
            </a:r>
            <a:r>
              <a:rPr lang="tr-TR" dirty="0" err="1"/>
              <a:t>student</a:t>
            </a:r>
            <a:r>
              <a:rPr lang="tr-TR" dirty="0"/>
              <a:t>. </a:t>
            </a:r>
            <a:r>
              <a:rPr lang="tr-TR" dirty="0" err="1"/>
              <a:t>Today</a:t>
            </a:r>
            <a:r>
              <a:rPr lang="tr-TR" dirty="0"/>
              <a:t> ı </a:t>
            </a:r>
            <a:r>
              <a:rPr lang="tr-TR" dirty="0" err="1"/>
              <a:t>would</a:t>
            </a:r>
            <a:r>
              <a:rPr lang="tr-TR" dirty="0"/>
              <a:t> </a:t>
            </a:r>
            <a:r>
              <a:rPr lang="tr-TR" dirty="0" err="1"/>
              <a:t>like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talk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you</a:t>
            </a:r>
            <a:r>
              <a:rPr lang="tr-TR" dirty="0"/>
              <a:t> </a:t>
            </a:r>
            <a:r>
              <a:rPr lang="tr-TR" dirty="0" err="1"/>
              <a:t>about</a:t>
            </a:r>
            <a:r>
              <a:rPr lang="tr-TR" dirty="0"/>
              <a:t> </a:t>
            </a:r>
            <a:r>
              <a:rPr lang="tr-TR" dirty="0" err="1"/>
              <a:t>my</a:t>
            </a:r>
            <a:r>
              <a:rPr lang="tr-TR" dirty="0"/>
              <a:t> Project. </a:t>
            </a:r>
            <a:r>
              <a:rPr lang="tr-TR" dirty="0" err="1"/>
              <a:t>Which</a:t>
            </a:r>
            <a:r>
              <a:rPr lang="tr-TR" dirty="0"/>
              <a:t> name is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47B815-AC9B-440A-9343-8A7B52F0790E}" type="slidenum">
              <a:rPr lang="tr-TR" smtClean="0"/>
              <a:t>1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8023242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After the behavioral experiments were finished, we sacrificed the animals. Firstly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histologicallyy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we did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cresy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violet staining for analyzing viable pyramidal neurons from hippocampal regions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47B815-AC9B-440A-9343-8A7B52F0790E}" type="slidenum">
              <a:rPr lang="tr-TR" smtClean="0"/>
              <a:t>12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7314736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A435F0-6B00-47F0-A99C-952CDC3F98D0}" type="slidenum">
              <a:rPr lang="tr-TR" smtClean="0"/>
              <a:t>13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132106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 </a:t>
            </a:r>
            <a:r>
              <a:rPr lang="tr-T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</a:t>
            </a:r>
            <a:r>
              <a: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can </a:t>
            </a:r>
            <a:r>
              <a:rPr lang="tr-T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see</a:t>
            </a:r>
            <a:r>
              <a: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Kongo </a:t>
            </a:r>
            <a:r>
              <a:rPr lang="tr-T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red</a:t>
            </a:r>
            <a:r>
              <a: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staining</a:t>
            </a:r>
            <a:r>
              <a: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which</a:t>
            </a:r>
            <a:r>
              <a: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shows</a:t>
            </a:r>
            <a:r>
              <a: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ab </a:t>
            </a:r>
            <a:r>
              <a:rPr lang="tr-T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plaques</a:t>
            </a:r>
            <a:r>
              <a: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tr-T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Urtica</a:t>
            </a:r>
            <a:r>
              <a: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Dioica</a:t>
            </a:r>
            <a:r>
              <a: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reduced</a:t>
            </a:r>
            <a:r>
              <a: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number</a:t>
            </a:r>
            <a:r>
              <a: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tr-T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Aβ </a:t>
            </a:r>
            <a:r>
              <a:rPr lang="tr-T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plaques</a:t>
            </a:r>
            <a:r>
              <a: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tr-T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Alzheimer's</a:t>
            </a:r>
            <a:r>
              <a: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disease</a:t>
            </a:r>
            <a:r>
              <a: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model.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47B815-AC9B-440A-9343-8A7B52F0790E}" type="slidenum">
              <a:rPr lang="tr-TR" smtClean="0"/>
              <a:t>14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3370284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If</a:t>
            </a:r>
            <a:r>
              <a: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</a:t>
            </a:r>
            <a:r>
              <a: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look</a:t>
            </a:r>
            <a:r>
              <a: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at </a:t>
            </a:r>
            <a:r>
              <a:rPr lang="tr-T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results</a:t>
            </a:r>
            <a:r>
              <a: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tr-T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studies</a:t>
            </a:r>
            <a:r>
              <a: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at </a:t>
            </a:r>
            <a:r>
              <a:rPr lang="tr-T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molecular</a:t>
            </a:r>
            <a:r>
              <a: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level</a:t>
            </a:r>
            <a:r>
              <a: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tr-T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</a:t>
            </a:r>
            <a:r>
              <a: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did</a:t>
            </a:r>
            <a:r>
              <a: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western </a:t>
            </a:r>
            <a:r>
              <a:rPr lang="tr-T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blot</a:t>
            </a:r>
            <a:r>
              <a: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analysis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47B815-AC9B-440A-9343-8A7B52F0790E}" type="slidenum">
              <a:rPr lang="tr-TR" smtClean="0"/>
              <a:t>15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7280695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BACE is </a:t>
            </a:r>
            <a:r>
              <a:rPr lang="tr-T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involved</a:t>
            </a:r>
            <a:r>
              <a: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tr-T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pathogenesis</a:t>
            </a:r>
            <a:r>
              <a: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tr-T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Alzheimer's</a:t>
            </a:r>
            <a:r>
              <a: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An </a:t>
            </a:r>
            <a:r>
              <a:rPr lang="tr-T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increase</a:t>
            </a:r>
            <a:r>
              <a: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which</a:t>
            </a:r>
            <a:r>
              <a: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was</a:t>
            </a:r>
            <a:r>
              <a: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observed</a:t>
            </a:r>
            <a:r>
              <a: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tr-T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AD </a:t>
            </a:r>
            <a:r>
              <a:rPr lang="tr-T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group</a:t>
            </a:r>
            <a:r>
              <a: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improved</a:t>
            </a:r>
            <a:r>
              <a: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</a:t>
            </a:r>
            <a:r>
              <a: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UD </a:t>
            </a:r>
            <a:r>
              <a:rPr lang="tr-T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treatment</a:t>
            </a:r>
            <a:r>
              <a: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47B815-AC9B-440A-9343-8A7B52F0790E}" type="slidenum">
              <a:rPr lang="tr-TR" smtClean="0"/>
              <a:t>16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7799209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b="0" i="0" dirty="0">
                <a:solidFill>
                  <a:srgbClr val="202124"/>
                </a:solidFill>
                <a:effectLst/>
                <a:latin typeface="Google Sans"/>
              </a:rPr>
              <a:t>UD </a:t>
            </a:r>
            <a:r>
              <a:rPr lang="tr-TR" b="0" i="0" dirty="0" err="1">
                <a:solidFill>
                  <a:srgbClr val="202124"/>
                </a:solidFill>
                <a:effectLst/>
                <a:latin typeface="Google Sans"/>
              </a:rPr>
              <a:t>improved</a:t>
            </a:r>
            <a:r>
              <a:rPr lang="tr-TR" b="0" i="0" dirty="0">
                <a:solidFill>
                  <a:srgbClr val="202124"/>
                </a:solidFill>
                <a:effectLst/>
                <a:latin typeface="Google Sans"/>
              </a:rPr>
              <a:t> </a:t>
            </a:r>
            <a:r>
              <a:rPr lang="tr-TR" b="0" i="0" dirty="0" err="1">
                <a:solidFill>
                  <a:srgbClr val="202124"/>
                </a:solidFill>
                <a:effectLst/>
                <a:latin typeface="Google Sans"/>
              </a:rPr>
              <a:t>the</a:t>
            </a:r>
            <a:r>
              <a:rPr lang="tr-TR" b="0" i="0" dirty="0">
                <a:solidFill>
                  <a:srgbClr val="202124"/>
                </a:solidFill>
                <a:effectLst/>
                <a:latin typeface="Google Sans"/>
              </a:rPr>
              <a:t> </a:t>
            </a:r>
            <a:r>
              <a:rPr lang="tr-TR" b="0" i="0" dirty="0" err="1">
                <a:solidFill>
                  <a:srgbClr val="202124"/>
                </a:solidFill>
                <a:effectLst/>
                <a:latin typeface="Google Sans"/>
              </a:rPr>
              <a:t>learning</a:t>
            </a:r>
            <a:r>
              <a:rPr lang="tr-TR" b="0" i="0" dirty="0">
                <a:solidFill>
                  <a:srgbClr val="202124"/>
                </a:solidFill>
                <a:effectLst/>
                <a:latin typeface="Google Sans"/>
              </a:rPr>
              <a:t> </a:t>
            </a:r>
            <a:r>
              <a:rPr lang="tr-TR" b="0" i="0" dirty="0" err="1">
                <a:solidFill>
                  <a:srgbClr val="202124"/>
                </a:solidFill>
                <a:effectLst/>
                <a:latin typeface="Google Sans"/>
              </a:rPr>
              <a:t>function</a:t>
            </a:r>
            <a:r>
              <a:rPr lang="tr-TR" b="0" i="0" dirty="0">
                <a:solidFill>
                  <a:srgbClr val="202124"/>
                </a:solidFill>
                <a:effectLst/>
                <a:latin typeface="Google Sans"/>
              </a:rPr>
              <a:t> </a:t>
            </a:r>
            <a:r>
              <a:rPr lang="tr-TR" b="0" i="0" dirty="0" err="1">
                <a:solidFill>
                  <a:srgbClr val="202124"/>
                </a:solidFill>
                <a:effectLst/>
                <a:latin typeface="Google Sans"/>
              </a:rPr>
              <a:t>depressed</a:t>
            </a:r>
            <a:r>
              <a:rPr lang="tr-TR" b="0" i="0" dirty="0">
                <a:solidFill>
                  <a:srgbClr val="202124"/>
                </a:solidFill>
                <a:effectLst/>
                <a:latin typeface="Google Sans"/>
              </a:rPr>
              <a:t> </a:t>
            </a:r>
            <a:r>
              <a:rPr lang="tr-TR" b="0" i="0" dirty="0" err="1">
                <a:solidFill>
                  <a:srgbClr val="202124"/>
                </a:solidFill>
                <a:effectLst/>
                <a:latin typeface="Google Sans"/>
              </a:rPr>
              <a:t>by</a:t>
            </a:r>
            <a:r>
              <a:rPr lang="tr-TR" b="0" i="0" dirty="0">
                <a:solidFill>
                  <a:srgbClr val="202124"/>
                </a:solidFill>
                <a:effectLst/>
                <a:latin typeface="Google Sans"/>
              </a:rPr>
              <a:t> </a:t>
            </a:r>
            <a:r>
              <a:rPr lang="tr-TR" dirty="0">
                <a:solidFill>
                  <a:srgbClr val="202124"/>
                </a:solidFill>
                <a:latin typeface="Google Sans"/>
              </a:rPr>
              <a:t>STZ</a:t>
            </a:r>
            <a:r>
              <a:rPr lang="tr-TR" b="0" i="0" dirty="0">
                <a:solidFill>
                  <a:srgbClr val="202124"/>
                </a:solidFill>
                <a:effectLst/>
                <a:latin typeface="Google Sans"/>
              </a:rPr>
              <a:t> </a:t>
            </a:r>
            <a:r>
              <a:rPr lang="tr-TR" b="0" i="0" dirty="0" err="1">
                <a:solidFill>
                  <a:srgbClr val="202124"/>
                </a:solidFill>
                <a:effectLst/>
                <a:latin typeface="Google Sans"/>
              </a:rPr>
              <a:t>induced</a:t>
            </a:r>
            <a:r>
              <a:rPr lang="tr-TR" dirty="0">
                <a:solidFill>
                  <a:srgbClr val="202124"/>
                </a:solidFill>
                <a:latin typeface="Google Sans"/>
              </a:rPr>
              <a:t>.</a:t>
            </a:r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47B815-AC9B-440A-9343-8A7B52F0790E}" type="slidenum">
              <a:rPr lang="tr-TR" smtClean="0"/>
              <a:t>17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3023937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47B815-AC9B-440A-9343-8A7B52F0790E}" type="slidenum">
              <a:rPr lang="tr-TR" smtClean="0"/>
              <a:t>19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4328106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47B815-AC9B-440A-9343-8A7B52F0790E}" type="slidenum">
              <a:rPr lang="tr-TR" smtClean="0"/>
              <a:t>21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86727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err="1"/>
              <a:t>Thank</a:t>
            </a:r>
            <a:r>
              <a:rPr lang="tr-TR" dirty="0"/>
              <a:t> </a:t>
            </a:r>
            <a:r>
              <a:rPr lang="tr-TR" dirty="0" err="1"/>
              <a:t>you</a:t>
            </a:r>
            <a:r>
              <a:rPr lang="tr-TR" dirty="0"/>
              <a:t> </a:t>
            </a:r>
            <a:r>
              <a:rPr lang="tr-TR" dirty="0" err="1"/>
              <a:t>for</a:t>
            </a:r>
            <a:r>
              <a:rPr lang="tr-TR" dirty="0"/>
              <a:t> </a:t>
            </a:r>
            <a:r>
              <a:rPr lang="tr-TR" dirty="0" err="1"/>
              <a:t>listening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me </a:t>
            </a:r>
            <a:r>
              <a:rPr lang="tr-TR" dirty="0" err="1"/>
              <a:t>if</a:t>
            </a:r>
            <a:r>
              <a:rPr lang="tr-TR" dirty="0"/>
              <a:t> ı had a </a:t>
            </a:r>
            <a:r>
              <a:rPr lang="tr-TR" dirty="0" err="1"/>
              <a:t>mistake</a:t>
            </a:r>
            <a:r>
              <a:rPr lang="tr-TR" dirty="0"/>
              <a:t> </a:t>
            </a:r>
            <a:r>
              <a:rPr lang="tr-TR" dirty="0" err="1"/>
              <a:t>sorry</a:t>
            </a:r>
            <a:r>
              <a:rPr lang="tr-TR" dirty="0"/>
              <a:t> </a:t>
            </a:r>
            <a:r>
              <a:rPr lang="tr-TR" dirty="0" err="1"/>
              <a:t>for</a:t>
            </a:r>
            <a:r>
              <a:rPr lang="tr-TR" dirty="0"/>
              <a:t> </a:t>
            </a:r>
            <a:r>
              <a:rPr lang="tr-TR" dirty="0" err="1"/>
              <a:t>that</a:t>
            </a:r>
            <a:r>
              <a:rPr lang="tr-TR" dirty="0"/>
              <a:t> ı </a:t>
            </a:r>
            <a:r>
              <a:rPr lang="tr-TR" dirty="0" err="1"/>
              <a:t>hope</a:t>
            </a:r>
            <a:r>
              <a:rPr lang="tr-TR" dirty="0"/>
              <a:t> </a:t>
            </a:r>
            <a:r>
              <a:rPr lang="tr-TR" dirty="0" err="1"/>
              <a:t>you</a:t>
            </a:r>
            <a:r>
              <a:rPr lang="tr-TR" dirty="0"/>
              <a:t> </a:t>
            </a:r>
            <a:r>
              <a:rPr lang="tr-TR" dirty="0" err="1"/>
              <a:t>understand</a:t>
            </a:r>
            <a:r>
              <a:rPr lang="tr-TR" dirty="0"/>
              <a:t> </a:t>
            </a:r>
            <a:r>
              <a:rPr lang="tr-TR" dirty="0" err="1"/>
              <a:t>my</a:t>
            </a:r>
            <a:r>
              <a:rPr lang="tr-TR" dirty="0"/>
              <a:t> Project </a:t>
            </a:r>
            <a:r>
              <a:rPr lang="tr-TR" dirty="0" err="1"/>
              <a:t>thank</a:t>
            </a:r>
            <a:r>
              <a:rPr lang="tr-TR" dirty="0"/>
              <a:t> </a:t>
            </a:r>
            <a:r>
              <a:rPr lang="tr-TR" dirty="0" err="1"/>
              <a:t>you</a:t>
            </a:r>
            <a:r>
              <a:rPr lang="tr-TR" dirty="0"/>
              <a:t> </a:t>
            </a:r>
            <a:r>
              <a:rPr lang="tr-TR" dirty="0" err="1"/>
              <a:t>again</a:t>
            </a:r>
            <a:r>
              <a:rPr lang="tr-TR" dirty="0"/>
              <a:t>!!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47B815-AC9B-440A-9343-8A7B52F0790E}" type="slidenum">
              <a:rPr lang="tr-TR" smtClean="0"/>
              <a:t>23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8333969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My </a:t>
            </a:r>
            <a:r>
              <a:rPr lang="tr-T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presentation</a:t>
            </a:r>
            <a:r>
              <a: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plan </a:t>
            </a:r>
            <a:r>
              <a:rPr lang="tr-T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will</a:t>
            </a:r>
            <a:r>
              <a: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progress</a:t>
            </a:r>
            <a:r>
              <a: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tr-T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</a:t>
            </a:r>
            <a:r>
              <a: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order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47B815-AC9B-440A-9343-8A7B52F0790E}" type="slidenum">
              <a:rPr lang="tr-TR" smtClean="0"/>
              <a:t>2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8582110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tr-T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Briefly</a:t>
            </a:r>
            <a:r>
              <a: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, </a:t>
            </a:r>
            <a:r>
              <a:rPr lang="tr-T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Alzheimer’s</a:t>
            </a:r>
            <a:r>
              <a: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Disease</a:t>
            </a:r>
            <a:r>
              <a: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(AD) is an </a:t>
            </a:r>
            <a:r>
              <a:rPr lang="tr-T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irreversible</a:t>
            </a:r>
            <a:r>
              <a: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progressive</a:t>
            </a:r>
            <a:r>
              <a: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disorder</a:t>
            </a:r>
            <a:r>
              <a: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that</a:t>
            </a:r>
            <a:r>
              <a: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affects</a:t>
            </a:r>
            <a:r>
              <a: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more</a:t>
            </a:r>
            <a:r>
              <a: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than</a:t>
            </a:r>
            <a:r>
              <a: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40 </a:t>
            </a:r>
            <a:r>
              <a:rPr lang="tr-T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million</a:t>
            </a:r>
            <a:r>
              <a: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tr-T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people</a:t>
            </a:r>
            <a:r>
              <a: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around</a:t>
            </a:r>
            <a:r>
              <a: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World. </a:t>
            </a:r>
            <a:r>
              <a:rPr lang="tr-T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</a:t>
            </a:r>
            <a:r>
              <a: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disease</a:t>
            </a:r>
            <a:r>
              <a: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is </a:t>
            </a:r>
            <a:r>
              <a:rPr lang="tr-T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most</a:t>
            </a:r>
            <a:r>
              <a: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common</a:t>
            </a:r>
            <a:r>
              <a: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cause</a:t>
            </a:r>
            <a:r>
              <a: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tr-T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dementia</a:t>
            </a:r>
            <a:r>
              <a: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tr-T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Patient’s</a:t>
            </a:r>
            <a:r>
              <a: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symptom</a:t>
            </a:r>
            <a:r>
              <a: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is </a:t>
            </a:r>
            <a:r>
              <a:rPr lang="tr-TR" sz="18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in </a:t>
            </a:r>
            <a:r>
              <a:rPr lang="tr-TR" sz="1800" dirty="0" err="1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early</a:t>
            </a:r>
            <a:r>
              <a:rPr lang="tr-TR" sz="18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 </a:t>
            </a:r>
            <a:r>
              <a:rPr lang="tr-TR" sz="1800" dirty="0" err="1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stages</a:t>
            </a:r>
            <a:r>
              <a:rPr lang="tr-TR" sz="18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, </a:t>
            </a:r>
            <a:r>
              <a:rPr lang="tr-TR" sz="1800" dirty="0" err="1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memory</a:t>
            </a:r>
            <a:r>
              <a:rPr lang="tr-TR" sz="18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 </a:t>
            </a:r>
            <a:r>
              <a:rPr lang="tr-TR" sz="1800" dirty="0" err="1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loss</a:t>
            </a:r>
            <a:r>
              <a:rPr lang="tr-TR" sz="18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 is </a:t>
            </a:r>
            <a:r>
              <a:rPr lang="tr-TR" sz="1800" dirty="0" err="1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mild</a:t>
            </a:r>
            <a:r>
              <a:rPr lang="tr-TR" sz="18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, but </a:t>
            </a:r>
            <a:r>
              <a:rPr lang="tr-TR" sz="1800" dirty="0" err="1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with</a:t>
            </a:r>
            <a:r>
              <a:rPr lang="tr-TR" sz="18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 </a:t>
            </a:r>
            <a:r>
              <a:rPr lang="tr-TR" sz="1800" dirty="0" err="1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late-stage</a:t>
            </a:r>
            <a:r>
              <a:rPr lang="tr-TR" sz="18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 </a:t>
            </a:r>
            <a:r>
              <a:rPr lang="tr-TR" sz="1800" dirty="0" err="1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Alzheimer's</a:t>
            </a:r>
            <a:r>
              <a:rPr lang="tr-TR" sz="18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, </a:t>
            </a:r>
            <a:r>
              <a:rPr lang="tr-TR" sz="1800" dirty="0" err="1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individuals</a:t>
            </a:r>
            <a:r>
              <a:rPr lang="tr-TR" sz="18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 </a:t>
            </a:r>
            <a:r>
              <a:rPr lang="tr-TR" sz="1800" dirty="0" err="1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lose</a:t>
            </a:r>
            <a:r>
              <a:rPr lang="tr-TR" sz="18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 </a:t>
            </a:r>
            <a:r>
              <a:rPr lang="tr-TR" sz="1800" dirty="0" err="1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the</a:t>
            </a:r>
            <a:r>
              <a:rPr lang="tr-TR" sz="18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 </a:t>
            </a:r>
            <a:r>
              <a:rPr lang="tr-TR" sz="1800" dirty="0" err="1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ability</a:t>
            </a:r>
            <a:r>
              <a:rPr lang="tr-TR" sz="18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 </a:t>
            </a:r>
            <a:r>
              <a:rPr lang="tr-TR" sz="1800" dirty="0" err="1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to</a:t>
            </a:r>
            <a:r>
              <a:rPr lang="tr-TR" sz="18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 </a:t>
            </a:r>
            <a:r>
              <a:rPr lang="tr-TR" sz="1800" dirty="0" err="1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carry</a:t>
            </a:r>
            <a:r>
              <a:rPr lang="tr-TR" sz="18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 on a </a:t>
            </a:r>
            <a:r>
              <a:rPr lang="tr-TR" sz="1800" dirty="0" err="1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conversation</a:t>
            </a:r>
            <a:r>
              <a:rPr lang="tr-TR" sz="18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 </a:t>
            </a:r>
            <a:r>
              <a:rPr lang="tr-TR" sz="1800" dirty="0" err="1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and</a:t>
            </a:r>
            <a:r>
              <a:rPr lang="tr-TR" sz="18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 </a:t>
            </a:r>
            <a:r>
              <a:rPr lang="tr-TR" sz="1800" dirty="0" err="1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respond</a:t>
            </a:r>
            <a:r>
              <a:rPr lang="tr-TR" sz="18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 </a:t>
            </a:r>
            <a:r>
              <a:rPr lang="tr-TR" sz="1800" dirty="0" err="1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to</a:t>
            </a:r>
            <a:r>
              <a:rPr lang="tr-TR" sz="18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 </a:t>
            </a:r>
            <a:r>
              <a:rPr lang="tr-TR" sz="1800" dirty="0" err="1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their</a:t>
            </a:r>
            <a:r>
              <a:rPr lang="tr-TR" sz="18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 </a:t>
            </a:r>
            <a:r>
              <a:rPr lang="tr-TR" sz="1800" dirty="0" err="1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environment</a:t>
            </a:r>
            <a:r>
              <a:rPr lang="tr-TR" sz="18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. </a:t>
            </a:r>
            <a:r>
              <a:rPr lang="tr-TR" sz="1800" dirty="0" err="1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Alzheimer's</a:t>
            </a:r>
            <a:r>
              <a:rPr lang="tr-TR" sz="18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 is </a:t>
            </a:r>
            <a:r>
              <a:rPr lang="tr-TR" sz="1800" dirty="0" err="1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the</a:t>
            </a:r>
            <a:r>
              <a:rPr lang="tr-TR" sz="18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 </a:t>
            </a:r>
            <a:r>
              <a:rPr lang="tr-TR" sz="1800" dirty="0" err="1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sixth</a:t>
            </a:r>
            <a:r>
              <a:rPr lang="tr-TR" sz="18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 </a:t>
            </a:r>
            <a:r>
              <a:rPr lang="tr-TR" sz="1800" dirty="0" err="1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leading</a:t>
            </a:r>
            <a:r>
              <a:rPr lang="tr-TR" sz="18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 </a:t>
            </a:r>
            <a:r>
              <a:rPr lang="tr-TR" sz="1800" dirty="0" err="1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cause</a:t>
            </a:r>
            <a:r>
              <a:rPr lang="tr-TR" sz="18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 of </a:t>
            </a:r>
            <a:r>
              <a:rPr lang="tr-TR" sz="1800" dirty="0" err="1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death</a:t>
            </a:r>
            <a:r>
              <a:rPr lang="tr-TR" sz="18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 in </a:t>
            </a:r>
            <a:r>
              <a:rPr lang="tr-TR" sz="1800" dirty="0" err="1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the</a:t>
            </a:r>
            <a:r>
              <a:rPr lang="tr-TR" sz="18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 United </a:t>
            </a:r>
            <a:r>
              <a:rPr lang="tr-TR" sz="1800" dirty="0" err="1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States</a:t>
            </a:r>
            <a:r>
              <a:rPr lang="tr-TR" sz="18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. 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47B815-AC9B-440A-9343-8A7B52F0790E}" type="slidenum">
              <a:rPr lang="tr-TR" smtClean="0"/>
              <a:t>3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56588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 we decided to use Urtica dioica which is known as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stining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nettle </a:t>
            </a:r>
            <a:r>
              <a: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as </a:t>
            </a:r>
            <a:r>
              <a:rPr lang="tr-T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</a:t>
            </a:r>
            <a:r>
              <a: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can </a:t>
            </a:r>
            <a:r>
              <a:rPr lang="tr-T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see</a:t>
            </a:r>
            <a:r>
              <a: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tr-T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</a:t>
            </a:r>
            <a:r>
              <a: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picture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47B815-AC9B-440A-9343-8A7B52F0790E}" type="slidenum">
              <a:rPr lang="tr-TR" smtClean="0"/>
              <a:t>5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5783589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reason</a:t>
            </a:r>
            <a:r>
              <a:rPr lang="tr-TR" dirty="0"/>
              <a:t> </a:t>
            </a:r>
            <a:r>
              <a:rPr lang="tr-TR" dirty="0" err="1"/>
              <a:t>why</a:t>
            </a:r>
            <a:r>
              <a:rPr lang="tr-TR" dirty="0"/>
              <a:t> </a:t>
            </a:r>
            <a:r>
              <a:rPr lang="tr-TR" dirty="0" err="1"/>
              <a:t>we</a:t>
            </a:r>
            <a:r>
              <a:rPr lang="tr-TR" dirty="0"/>
              <a:t> </a:t>
            </a:r>
            <a:r>
              <a:rPr lang="tr-TR" dirty="0" err="1"/>
              <a:t>choose</a:t>
            </a:r>
            <a:r>
              <a:rPr lang="tr-TR" dirty="0"/>
              <a:t> UD </a:t>
            </a:r>
            <a:r>
              <a:rPr lang="tr-TR" dirty="0" err="1"/>
              <a:t>that</a:t>
            </a:r>
            <a:r>
              <a:rPr lang="tr-TR" dirty="0"/>
              <a:t> </a:t>
            </a:r>
          </a:p>
          <a:p>
            <a:pPr>
              <a:lnSpc>
                <a:spcPct val="150000"/>
              </a:lnSpc>
            </a:pPr>
            <a:r>
              <a:rPr lang="tr-TR" sz="1200" dirty="0" err="1">
                <a:latin typeface="+mn-lt"/>
              </a:rPr>
              <a:t>The</a:t>
            </a:r>
            <a:r>
              <a:rPr lang="tr-TR" sz="1200" dirty="0">
                <a:latin typeface="+mn-lt"/>
              </a:rPr>
              <a:t> </a:t>
            </a:r>
            <a:r>
              <a:rPr lang="tr-TR" sz="1200" dirty="0" err="1">
                <a:latin typeface="+mn-lt"/>
              </a:rPr>
              <a:t>previous</a:t>
            </a:r>
            <a:r>
              <a:rPr lang="tr-TR" sz="1200" dirty="0">
                <a:latin typeface="+mn-lt"/>
              </a:rPr>
              <a:t> </a:t>
            </a:r>
            <a:r>
              <a:rPr lang="tr-TR" sz="1200" dirty="0" err="1">
                <a:latin typeface="+mn-lt"/>
              </a:rPr>
              <a:t>studies</a:t>
            </a:r>
            <a:r>
              <a:rPr lang="tr-TR" sz="1200" dirty="0">
                <a:latin typeface="+mn-lt"/>
              </a:rPr>
              <a:t> </a:t>
            </a:r>
            <a:r>
              <a:rPr lang="tr-TR" sz="1200" dirty="0" err="1">
                <a:latin typeface="+mn-lt"/>
              </a:rPr>
              <a:t>showed</a:t>
            </a:r>
            <a:r>
              <a:rPr lang="tr-TR" sz="1200" dirty="0">
                <a:latin typeface="+mn-lt"/>
              </a:rPr>
              <a:t> </a:t>
            </a:r>
            <a:r>
              <a:rPr lang="tr-TR" sz="1200" dirty="0" err="1">
                <a:latin typeface="+mn-lt"/>
              </a:rPr>
              <a:t>that</a:t>
            </a:r>
            <a:r>
              <a:rPr lang="tr-TR" sz="1200" dirty="0">
                <a:latin typeface="+mn-lt"/>
              </a:rPr>
              <a:t> UD has a </a:t>
            </a:r>
            <a:r>
              <a:rPr lang="tr-TR" sz="1200" dirty="0" err="1">
                <a:latin typeface="+mn-lt"/>
              </a:rPr>
              <a:t>protective</a:t>
            </a:r>
            <a:r>
              <a:rPr lang="tr-TR" sz="1200" dirty="0">
                <a:latin typeface="+mn-lt"/>
              </a:rPr>
              <a:t> </a:t>
            </a:r>
            <a:r>
              <a:rPr lang="tr-TR" sz="1200" dirty="0" err="1">
                <a:latin typeface="+mn-lt"/>
              </a:rPr>
              <a:t>effect</a:t>
            </a:r>
            <a:r>
              <a:rPr lang="tr-TR" sz="1200" dirty="0">
                <a:latin typeface="+mn-lt"/>
              </a:rPr>
              <a:t> on </a:t>
            </a:r>
            <a:r>
              <a:rPr lang="tr-TR" sz="1200" dirty="0" err="1">
                <a:latin typeface="+mn-lt"/>
                <a:ea typeface="Calibri" panose="020F0502020204030204" pitchFamily="34" charset="0"/>
              </a:rPr>
              <a:t>diabetic</a:t>
            </a:r>
            <a:r>
              <a:rPr lang="tr-TR" sz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tr-TR" sz="1200" dirty="0" err="1">
                <a:latin typeface="+mn-lt"/>
                <a:ea typeface="Calibri" panose="020F0502020204030204" pitchFamily="34" charset="0"/>
              </a:rPr>
              <a:t>neuropathy</a:t>
            </a:r>
            <a:r>
              <a:rPr lang="tr-TR" sz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tr-TR" sz="1200" dirty="0" err="1">
                <a:latin typeface="+mn-lt"/>
                <a:ea typeface="Calibri" panose="020F0502020204030204" pitchFamily="34" charset="0"/>
              </a:rPr>
              <a:t>by</a:t>
            </a:r>
            <a:r>
              <a:rPr lang="tr-TR" sz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tr-TR" sz="1200" dirty="0" err="1">
                <a:latin typeface="+mn-lt"/>
                <a:ea typeface="Calibri" panose="020F0502020204030204" pitchFamily="34" charset="0"/>
              </a:rPr>
              <a:t>reducing</a:t>
            </a:r>
            <a:r>
              <a:rPr lang="tr-TR" sz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tr-TR" sz="1200" dirty="0" err="1">
                <a:latin typeface="+mn-lt"/>
                <a:ea typeface="Calibri" panose="020F0502020204030204" pitchFamily="34" charset="0"/>
              </a:rPr>
              <a:t>hyperglycemia</a:t>
            </a:r>
            <a:r>
              <a:rPr lang="tr-TR" sz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tr-TR" sz="1200" dirty="0" err="1">
                <a:latin typeface="+mn-lt"/>
                <a:ea typeface="Calibri" panose="020F0502020204030204" pitchFamily="34" charset="0"/>
              </a:rPr>
              <a:t>and</a:t>
            </a:r>
            <a:r>
              <a:rPr lang="tr-TR" sz="1200" dirty="0">
                <a:latin typeface="+mn-lt"/>
                <a:ea typeface="Calibri" panose="020F0502020204030204" pitchFamily="34" charset="0"/>
              </a:rPr>
              <a:t> has a </a:t>
            </a:r>
            <a:r>
              <a:rPr lang="tr-TR" sz="1200" dirty="0" err="1">
                <a:latin typeface="+mn-lt"/>
                <a:ea typeface="Calibri" panose="020F0502020204030204" pitchFamily="34" charset="0"/>
              </a:rPr>
              <a:t>memory-improving</a:t>
            </a:r>
            <a:r>
              <a:rPr lang="tr-TR" sz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tr-TR" sz="1200" dirty="0" err="1">
                <a:latin typeface="+mn-lt"/>
                <a:ea typeface="Calibri" panose="020F0502020204030204" pitchFamily="34" charset="0"/>
              </a:rPr>
              <a:t>effect</a:t>
            </a:r>
            <a:r>
              <a:rPr lang="tr-TR" sz="1200" dirty="0">
                <a:latin typeface="+mn-lt"/>
                <a:ea typeface="Calibri" panose="020F0502020204030204" pitchFamily="34" charset="0"/>
              </a:rPr>
              <a:t> on </a:t>
            </a:r>
            <a:r>
              <a:rPr lang="tr-TR" sz="1200" dirty="0" err="1">
                <a:latin typeface="+mn-lt"/>
                <a:ea typeface="Calibri" panose="020F0502020204030204" pitchFamily="34" charset="0"/>
              </a:rPr>
              <a:t>the</a:t>
            </a:r>
            <a:r>
              <a:rPr lang="tr-TR" sz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tr-TR" sz="1200" dirty="0" err="1">
                <a:latin typeface="+mn-lt"/>
                <a:ea typeface="Calibri" panose="020F0502020204030204" pitchFamily="34" charset="0"/>
              </a:rPr>
              <a:t>hippocampus</a:t>
            </a:r>
            <a:r>
              <a:rPr lang="tr-TR" sz="1200" dirty="0">
                <a:latin typeface="+mn-lt"/>
                <a:ea typeface="Calibri" panose="020F0502020204030204" pitchFamily="34" charset="0"/>
              </a:rPr>
              <a:t>.</a:t>
            </a:r>
            <a:r>
              <a:rPr lang="en-US" sz="12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tr-TR" sz="1200" dirty="0">
                <a:latin typeface="+mn-lt"/>
                <a:ea typeface="Calibri" panose="020F0502020204030204" pitchFamily="34" charset="0"/>
              </a:rPr>
              <a:t>  </a:t>
            </a:r>
          </a:p>
          <a:p>
            <a:pPr>
              <a:lnSpc>
                <a:spcPct val="150000"/>
              </a:lnSpc>
            </a:pPr>
            <a:r>
              <a:rPr lang="tr-TR" sz="1200" dirty="0">
                <a:latin typeface="+mn-lt"/>
                <a:ea typeface="Calibri" panose="020F0502020204030204" pitchFamily="34" charset="0"/>
              </a:rPr>
              <a:t>AD is </a:t>
            </a:r>
            <a:r>
              <a:rPr lang="tr-TR" sz="1200" dirty="0" err="1">
                <a:latin typeface="+mn-lt"/>
                <a:ea typeface="Calibri" panose="020F0502020204030204" pitchFamily="34" charset="0"/>
              </a:rPr>
              <a:t>known</a:t>
            </a:r>
            <a:r>
              <a:rPr lang="tr-TR" sz="1200" dirty="0">
                <a:latin typeface="+mn-lt"/>
                <a:ea typeface="Calibri" panose="020F0502020204030204" pitchFamily="34" charset="0"/>
              </a:rPr>
              <a:t> as </a:t>
            </a:r>
            <a:r>
              <a:rPr lang="tr-TR" sz="1200" dirty="0" err="1">
                <a:latin typeface="+mn-lt"/>
                <a:ea typeface="Calibri" panose="020F0502020204030204" pitchFamily="34" charset="0"/>
              </a:rPr>
              <a:t>type</a:t>
            </a:r>
            <a:r>
              <a:rPr lang="tr-TR" sz="1200" dirty="0">
                <a:latin typeface="+mn-lt"/>
                <a:ea typeface="Calibri" panose="020F0502020204030204" pitchFamily="34" charset="0"/>
              </a:rPr>
              <a:t> 3 </a:t>
            </a:r>
            <a:r>
              <a:rPr lang="tr-TR" sz="1200" dirty="0" err="1">
                <a:latin typeface="+mn-lt"/>
                <a:ea typeface="Calibri" panose="020F0502020204030204" pitchFamily="34" charset="0"/>
              </a:rPr>
              <a:t>diyabetes</a:t>
            </a:r>
            <a:r>
              <a:rPr lang="tr-TR" sz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tr-TR" sz="1200" dirty="0" err="1">
                <a:latin typeface="+mn-lt"/>
                <a:ea typeface="Calibri" panose="020F0502020204030204" pitchFamily="34" charset="0"/>
              </a:rPr>
              <a:t>mellitus</a:t>
            </a:r>
            <a:r>
              <a:rPr lang="tr-TR" sz="1200" dirty="0">
                <a:latin typeface="+mn-lt"/>
                <a:ea typeface="Calibri" panose="020F0502020204030204" pitchFamily="34" charset="0"/>
              </a:rPr>
              <a:t>.</a:t>
            </a:r>
            <a:r>
              <a:rPr lang="en-US" sz="105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05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endParaRPr lang="tr-TR" sz="1200" dirty="0">
              <a:latin typeface="+mn-lt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tr-TR" sz="1200" dirty="0" err="1">
                <a:latin typeface="+mn-lt"/>
                <a:ea typeface="Calibri" panose="020F0502020204030204" pitchFamily="34" charset="0"/>
              </a:rPr>
              <a:t>Therefore</a:t>
            </a:r>
            <a:r>
              <a:rPr lang="tr-TR" sz="1200" dirty="0">
                <a:latin typeface="+mn-lt"/>
                <a:ea typeface="Calibri" panose="020F0502020204030204" pitchFamily="34" charset="0"/>
              </a:rPr>
              <a:t>, </a:t>
            </a:r>
            <a:r>
              <a:rPr lang="tr-TR" sz="1200" dirty="0" err="1">
                <a:latin typeface="+mn-lt"/>
                <a:ea typeface="Calibri" panose="020F0502020204030204" pitchFamily="34" charset="0"/>
              </a:rPr>
              <a:t>we</a:t>
            </a:r>
            <a:r>
              <a:rPr lang="tr-TR" sz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tr-TR" sz="1200" dirty="0" err="1">
                <a:latin typeface="+mn-lt"/>
                <a:ea typeface="Calibri" panose="020F0502020204030204" pitchFamily="34" charset="0"/>
              </a:rPr>
              <a:t>aimed</a:t>
            </a:r>
            <a:r>
              <a:rPr lang="tr-TR" sz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tr-TR" sz="1200" dirty="0" err="1">
                <a:latin typeface="+mn-lt"/>
                <a:ea typeface="Calibri" panose="020F0502020204030204" pitchFamily="34" charset="0"/>
              </a:rPr>
              <a:t>to</a:t>
            </a:r>
            <a:r>
              <a:rPr lang="tr-TR" sz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tr-TR" sz="1200" dirty="0" err="1">
                <a:latin typeface="+mn-lt"/>
                <a:ea typeface="Calibri" panose="020F0502020204030204" pitchFamily="34" charset="0"/>
              </a:rPr>
              <a:t>investigate</a:t>
            </a:r>
            <a:r>
              <a:rPr lang="tr-TR" sz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tr-TR" sz="1200" dirty="0" err="1">
                <a:latin typeface="+mn-lt"/>
                <a:ea typeface="Calibri" panose="020F0502020204030204" pitchFamily="34" charset="0"/>
              </a:rPr>
              <a:t>the</a:t>
            </a:r>
            <a:r>
              <a:rPr lang="tr-TR" sz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tr-TR" sz="1200" dirty="0" err="1">
                <a:latin typeface="+mn-lt"/>
                <a:ea typeface="Calibri" panose="020F0502020204030204" pitchFamily="34" charset="0"/>
              </a:rPr>
              <a:t>effects</a:t>
            </a:r>
            <a:r>
              <a:rPr lang="tr-TR" sz="1200" dirty="0">
                <a:latin typeface="+mn-lt"/>
                <a:ea typeface="Calibri" panose="020F0502020204030204" pitchFamily="34" charset="0"/>
              </a:rPr>
              <a:t> of UD on </a:t>
            </a:r>
            <a:r>
              <a:rPr lang="tr-TR" sz="1200" dirty="0" err="1">
                <a:latin typeface="+mn-lt"/>
                <a:ea typeface="Calibri" panose="020F0502020204030204" pitchFamily="34" charset="0"/>
              </a:rPr>
              <a:t>the</a:t>
            </a:r>
            <a:r>
              <a:rPr lang="tr-TR" sz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tr-TR" sz="1200" dirty="0" err="1">
                <a:latin typeface="+mn-lt"/>
                <a:ea typeface="Calibri" panose="020F0502020204030204" pitchFamily="34" charset="0"/>
              </a:rPr>
              <a:t>hippocampus</a:t>
            </a:r>
            <a:r>
              <a:rPr lang="tr-TR" sz="1200" dirty="0">
                <a:latin typeface="+mn-lt"/>
                <a:ea typeface="Calibri" panose="020F0502020204030204" pitchFamily="34" charset="0"/>
              </a:rPr>
              <a:t> of </a:t>
            </a:r>
            <a:r>
              <a:rPr lang="tr-TR" sz="1200" dirty="0" err="1">
                <a:latin typeface="+mn-lt"/>
                <a:ea typeface="Calibri" panose="020F0502020204030204" pitchFamily="34" charset="0"/>
              </a:rPr>
              <a:t>streptozotocin</a:t>
            </a:r>
            <a:r>
              <a:rPr lang="tr-TR" sz="1200" dirty="0">
                <a:latin typeface="+mn-lt"/>
                <a:ea typeface="Calibri" panose="020F0502020204030204" pitchFamily="34" charset="0"/>
              </a:rPr>
              <a:t> (STZ) </a:t>
            </a:r>
            <a:r>
              <a:rPr lang="tr-TR" sz="1200" dirty="0" err="1">
                <a:latin typeface="+mn-lt"/>
                <a:ea typeface="Calibri" panose="020F0502020204030204" pitchFamily="34" charset="0"/>
              </a:rPr>
              <a:t>induced-rats</a:t>
            </a:r>
            <a:r>
              <a:rPr lang="tr-TR" sz="1200" dirty="0">
                <a:latin typeface="+mn-lt"/>
                <a:ea typeface="Calibri" panose="020F0502020204030204" pitchFamily="34" charset="0"/>
              </a:rPr>
              <a:t>.</a:t>
            </a:r>
            <a:endParaRPr lang="tr-TR" sz="1200" dirty="0">
              <a:latin typeface="+mn-lt"/>
              <a:ea typeface="Times New Roman" panose="02020603050405020304" pitchFamily="18" charset="0"/>
            </a:endParaRP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47B815-AC9B-440A-9343-8A7B52F0790E}" type="slidenum">
              <a:rPr lang="tr-TR" smtClean="0"/>
              <a:t>6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1275908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r-T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</a:t>
            </a:r>
            <a:r>
              <a: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present</a:t>
            </a:r>
            <a:r>
              <a: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study</a:t>
            </a:r>
            <a:r>
              <a: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 </a:t>
            </a:r>
            <a:r>
              <a:rPr lang="tr-T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</a:t>
            </a:r>
            <a:r>
              <a: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used</a:t>
            </a:r>
            <a:r>
              <a: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6 </a:t>
            </a:r>
            <a:r>
              <a:rPr lang="tr-T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months</a:t>
            </a:r>
            <a:r>
              <a: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old</a:t>
            </a:r>
            <a:r>
              <a: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female</a:t>
            </a:r>
            <a:r>
              <a: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long</a:t>
            </a:r>
            <a:r>
              <a: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evans</a:t>
            </a:r>
            <a:r>
              <a: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rat</a:t>
            </a:r>
            <a:r>
              <a: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tr-T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rats</a:t>
            </a:r>
            <a:r>
              <a: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were</a:t>
            </a:r>
            <a:r>
              <a: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divided</a:t>
            </a:r>
            <a:r>
              <a: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into</a:t>
            </a:r>
            <a:r>
              <a: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4 </a:t>
            </a:r>
            <a:r>
              <a:rPr lang="tr-T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groups</a:t>
            </a:r>
            <a:r>
              <a: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r-T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first</a:t>
            </a:r>
            <a:r>
              <a: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group</a:t>
            </a:r>
            <a:r>
              <a: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is </a:t>
            </a:r>
            <a:r>
              <a:rPr lang="tr-T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control</a:t>
            </a:r>
            <a:r>
              <a: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group</a:t>
            </a:r>
            <a:r>
              <a: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</a:t>
            </a:r>
            <a:r>
              <a: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treatment</a:t>
            </a:r>
            <a:r>
              <a: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was</a:t>
            </a:r>
            <a:r>
              <a: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applied</a:t>
            </a:r>
            <a:r>
              <a: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r-T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rats</a:t>
            </a:r>
            <a:r>
              <a: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tr-T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second</a:t>
            </a:r>
            <a:r>
              <a: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group</a:t>
            </a:r>
            <a:r>
              <a: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were</a:t>
            </a:r>
            <a:r>
              <a: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given</a:t>
            </a:r>
            <a:r>
              <a: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artificial</a:t>
            </a:r>
            <a:r>
              <a: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intracerebrospinal</a:t>
            </a:r>
            <a:r>
              <a: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fluid</a:t>
            </a:r>
            <a:r>
              <a: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tr-T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rats</a:t>
            </a:r>
            <a:r>
              <a: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tr-T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third</a:t>
            </a:r>
            <a:r>
              <a: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group</a:t>
            </a:r>
            <a:r>
              <a: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got</a:t>
            </a:r>
            <a:r>
              <a: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intracerebroventricularly</a:t>
            </a:r>
            <a:r>
              <a: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tr-T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i.c.v</a:t>
            </a:r>
            <a:r>
              <a: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.) 3 mg/kg STZ </a:t>
            </a:r>
            <a:r>
              <a:rPr lang="tr-T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injections</a:t>
            </a:r>
            <a:r>
              <a: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within</a:t>
            </a:r>
            <a:r>
              <a: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tr-T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stereotactic</a:t>
            </a:r>
            <a:r>
              <a: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frame</a:t>
            </a:r>
            <a:r>
              <a: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r-T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rats</a:t>
            </a:r>
            <a:r>
              <a: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tr-T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fourth</a:t>
            </a:r>
            <a:r>
              <a: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group</a:t>
            </a:r>
            <a:r>
              <a: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got</a:t>
            </a:r>
            <a:r>
              <a: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UD orally at the dose of 50 mg/kg/day for 4 weeks after </a:t>
            </a:r>
            <a:r>
              <a: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STZ </a:t>
            </a:r>
            <a:r>
              <a:rPr lang="tr-T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injection</a:t>
            </a:r>
            <a:r>
              <a: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47B815-AC9B-440A-9343-8A7B52F0790E}" type="slidenum">
              <a:rPr lang="tr-TR" smtClean="0"/>
              <a:t>7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705504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 you can see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stz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injection was given to the interventricular space according to the coordinates in the stereotaxic rat brain atlas </a:t>
            </a:r>
            <a:endParaRPr lang="tr-T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47B815-AC9B-440A-9343-8A7B52F0790E}" type="slidenum">
              <a:rPr lang="tr-TR" smtClean="0"/>
              <a:t>8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4792329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when we come to the results, firstly I want to tell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morris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water maze experiment which measures the learning abilities. We put the rats to the water-filled pool. </a:t>
            </a:r>
            <a:r>
              <a: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 </a:t>
            </a:r>
            <a:r>
              <a:rPr lang="tr-T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</a:t>
            </a:r>
            <a:r>
              <a: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may</a:t>
            </a:r>
            <a:r>
              <a: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know</a:t>
            </a:r>
            <a:r>
              <a: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its</a:t>
            </a:r>
            <a:r>
              <a: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quiet</a:t>
            </a:r>
            <a:r>
              <a: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interesting</a:t>
            </a:r>
            <a:r>
              <a: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that</a:t>
            </a:r>
            <a:r>
              <a: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rats don’t like swimming  they tried to find hidden platform as soon as possible and  we measured the time it took to find the hidden platform for 6 days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47B815-AC9B-440A-9343-8A7B52F0790E}" type="slidenum">
              <a:rPr lang="tr-TR" smtClean="0"/>
              <a:t>10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9022382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this experiment measuring learning capacity, when we look at the figure, control group painted in blue. There was a decrease day by day  n the time to find the platform. In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stz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group which is in the gray painted, especially worsening 3 and 6 days significantly. UD group compared to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stz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group we can see improvement in the learning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47B815-AC9B-440A-9343-8A7B52F0790E}" type="slidenum">
              <a:rPr lang="tr-TR" smtClean="0"/>
              <a:t>11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5550933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 hasCustomPrompt="1"/>
          </p:nvPr>
        </p:nvSpPr>
        <p:spPr>
          <a:xfrm>
            <a:off x="1524000" y="3910447"/>
            <a:ext cx="9144000" cy="867247"/>
          </a:xfrm>
        </p:spPr>
        <p:txBody>
          <a:bodyPr anchor="b">
            <a:normAutofit/>
          </a:bodyPr>
          <a:lstStyle>
            <a:lvl1pPr algn="ctr">
              <a:defRPr sz="2800" b="1" baseline="0">
                <a:latin typeface="Century Gothic" panose="020B0502020202020204" pitchFamily="34" charset="0"/>
              </a:defRPr>
            </a:lvl1pPr>
          </a:lstStyle>
          <a:p>
            <a:r>
              <a:rPr lang="tr-TR" dirty="0"/>
              <a:t>PRESENTATION TITLE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 hasCustomPrompt="1"/>
          </p:nvPr>
        </p:nvSpPr>
        <p:spPr>
          <a:xfrm>
            <a:off x="1524000" y="4893546"/>
            <a:ext cx="9144000" cy="1007347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dirty="0"/>
              <a:t>01.01.2020</a:t>
            </a:r>
          </a:p>
        </p:txBody>
      </p:sp>
    </p:spTree>
    <p:extLst>
      <p:ext uri="{BB962C8B-B14F-4D97-AF65-F5344CB8AC3E}">
        <p14:creationId xmlns:p14="http://schemas.microsoft.com/office/powerpoint/2010/main" val="1605080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zel Düz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nvan 1"/>
          <p:cNvSpPr txBox="1">
            <a:spLocks/>
          </p:cNvSpPr>
          <p:nvPr userDrawn="1"/>
        </p:nvSpPr>
        <p:spPr>
          <a:xfrm>
            <a:off x="1524000" y="2996048"/>
            <a:ext cx="9144000" cy="867247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tr-TR" dirty="0"/>
              <a:t>SEPERATOR</a:t>
            </a:r>
          </a:p>
        </p:txBody>
      </p:sp>
    </p:spTree>
    <p:extLst>
      <p:ext uri="{BB962C8B-B14F-4D97-AF65-F5344CB8AC3E}">
        <p14:creationId xmlns:p14="http://schemas.microsoft.com/office/powerpoint/2010/main" val="1633369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 hasCustomPrompt="1"/>
          </p:nvPr>
        </p:nvSpPr>
        <p:spPr>
          <a:xfrm>
            <a:off x="900112" y="4449802"/>
            <a:ext cx="10387013" cy="1325563"/>
          </a:xfrm>
        </p:spPr>
        <p:txBody>
          <a:bodyPr>
            <a:normAutofit/>
          </a:bodyPr>
          <a:lstStyle>
            <a:lvl1pPr algn="ctr">
              <a:defRPr sz="2800" b="1">
                <a:latin typeface="Century Gothic" panose="020B0502020202020204" pitchFamily="34" charset="0"/>
              </a:defRPr>
            </a:lvl1pPr>
          </a:lstStyle>
          <a:p>
            <a:r>
              <a:rPr lang="tr-TR" dirty="0"/>
              <a:t>THANKS</a:t>
            </a:r>
          </a:p>
        </p:txBody>
      </p:sp>
    </p:spTree>
    <p:extLst>
      <p:ext uri="{BB962C8B-B14F-4D97-AF65-F5344CB8AC3E}">
        <p14:creationId xmlns:p14="http://schemas.microsoft.com/office/powerpoint/2010/main" val="360010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1"/>
            <a:ext cx="9591989" cy="904352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tr-TR"/>
              <a:t>Asıl başlık stilini düzenlemek için tıklayın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984737"/>
            <a:ext cx="10515600" cy="5387487"/>
          </a:xfrm>
        </p:spPr>
        <p:txBody>
          <a:bodyPr/>
          <a:lstStyle>
            <a:lvl1pPr>
              <a:lnSpc>
                <a:spcPts val="2800"/>
              </a:lnSpc>
              <a:defRPr sz="1600">
                <a:latin typeface="Century Gothic" panose="020B0502020202020204" pitchFamily="34" charset="0"/>
              </a:defRPr>
            </a:lvl1pPr>
            <a:lvl2pPr>
              <a:lnSpc>
                <a:spcPts val="2800"/>
              </a:lnSpc>
              <a:defRPr sz="1400">
                <a:latin typeface="Century Gothic" panose="020B0502020202020204" pitchFamily="34" charset="0"/>
              </a:defRPr>
            </a:lvl2pPr>
            <a:lvl3pPr>
              <a:lnSpc>
                <a:spcPts val="2800"/>
              </a:lnSpc>
              <a:defRPr sz="1200">
                <a:latin typeface="Century Gothic" panose="020B0502020202020204" pitchFamily="34" charset="0"/>
              </a:defRPr>
            </a:lvl3pPr>
            <a:lvl4pPr>
              <a:lnSpc>
                <a:spcPts val="2800"/>
              </a:lnSpc>
              <a:defRPr sz="1100">
                <a:latin typeface="Century Gothic" panose="020B0502020202020204" pitchFamily="34" charset="0"/>
              </a:defRPr>
            </a:lvl4pPr>
            <a:lvl5pPr>
              <a:lnSpc>
                <a:spcPts val="2800"/>
              </a:lnSpc>
              <a:defRPr sz="105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tr-TR" dirty="0"/>
          </a:p>
        </p:txBody>
      </p:sp>
      <p:sp>
        <p:nvSpPr>
          <p:cNvPr id="5" name="Slayt Numarası Yer Tutucusu 5"/>
          <p:cNvSpPr>
            <a:spLocks noGrp="1"/>
          </p:cNvSpPr>
          <p:nvPr>
            <p:ph type="sldNum" sz="quarter" idx="12"/>
          </p:nvPr>
        </p:nvSpPr>
        <p:spPr>
          <a:xfrm>
            <a:off x="11676184" y="6492875"/>
            <a:ext cx="515815" cy="365125"/>
          </a:xfr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9DB3B194-F800-47E6-BD5B-616435BD13D4}" type="slidenum">
              <a:rPr lang="tr-TR" smtClean="0"/>
              <a:pPr/>
              <a:t>‹#›</a:t>
            </a:fld>
            <a:endParaRPr lang="tr-TR" dirty="0"/>
          </a:p>
        </p:txBody>
      </p:sp>
      <p:sp>
        <p:nvSpPr>
          <p:cNvPr id="6" name="Altbilgi Yer Tutucusu 4"/>
          <p:cNvSpPr>
            <a:spLocks noGrp="1"/>
          </p:cNvSpPr>
          <p:nvPr>
            <p:ph type="ftr" sz="quarter" idx="11"/>
          </p:nvPr>
        </p:nvSpPr>
        <p:spPr>
          <a:xfrm>
            <a:off x="838199" y="6600825"/>
            <a:ext cx="8863013" cy="257175"/>
          </a:xfrm>
        </p:spPr>
        <p:txBody>
          <a:bodyPr/>
          <a:lstStyle>
            <a:lvl1pPr algn="l">
              <a:defRPr>
                <a:latin typeface="Century Gothic" panose="020B0502020202020204" pitchFamily="34" charset="0"/>
              </a:defRPr>
            </a:lvl1pPr>
          </a:lstStyle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585555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şlık ve İçerik (Without Slogan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nvan 1"/>
          <p:cNvSpPr>
            <a:spLocks noGrp="1"/>
          </p:cNvSpPr>
          <p:nvPr>
            <p:ph type="title"/>
          </p:nvPr>
        </p:nvSpPr>
        <p:spPr>
          <a:xfrm>
            <a:off x="838200" y="1"/>
            <a:ext cx="9591989" cy="904352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tr-TR"/>
              <a:t>Asıl başlık stilini düzenlemek için tıklayın</a:t>
            </a:r>
            <a:endParaRPr lang="tr-TR" dirty="0"/>
          </a:p>
        </p:txBody>
      </p:sp>
      <p:sp>
        <p:nvSpPr>
          <p:cNvPr id="7" name="İçerik Yer Tutucusu 2"/>
          <p:cNvSpPr>
            <a:spLocks noGrp="1"/>
          </p:cNvSpPr>
          <p:nvPr>
            <p:ph idx="1"/>
          </p:nvPr>
        </p:nvSpPr>
        <p:spPr>
          <a:xfrm>
            <a:off x="838200" y="984737"/>
            <a:ext cx="10515600" cy="5387487"/>
          </a:xfrm>
        </p:spPr>
        <p:txBody>
          <a:bodyPr/>
          <a:lstStyle>
            <a:lvl1pPr>
              <a:lnSpc>
                <a:spcPts val="2800"/>
              </a:lnSpc>
              <a:defRPr sz="1600">
                <a:latin typeface="Century Gothic" panose="020B0502020202020204" pitchFamily="34" charset="0"/>
              </a:defRPr>
            </a:lvl1pPr>
            <a:lvl2pPr>
              <a:lnSpc>
                <a:spcPts val="2800"/>
              </a:lnSpc>
              <a:defRPr sz="1400">
                <a:latin typeface="Century Gothic" panose="020B0502020202020204" pitchFamily="34" charset="0"/>
              </a:defRPr>
            </a:lvl2pPr>
            <a:lvl3pPr>
              <a:lnSpc>
                <a:spcPts val="2800"/>
              </a:lnSpc>
              <a:defRPr sz="1200">
                <a:latin typeface="Century Gothic" panose="020B0502020202020204" pitchFamily="34" charset="0"/>
              </a:defRPr>
            </a:lvl3pPr>
            <a:lvl4pPr>
              <a:lnSpc>
                <a:spcPts val="2800"/>
              </a:lnSpc>
              <a:defRPr sz="1100">
                <a:latin typeface="Century Gothic" panose="020B0502020202020204" pitchFamily="34" charset="0"/>
              </a:defRPr>
            </a:lvl4pPr>
            <a:lvl5pPr>
              <a:lnSpc>
                <a:spcPts val="2800"/>
              </a:lnSpc>
              <a:defRPr sz="105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tr-TR" dirty="0"/>
          </a:p>
        </p:txBody>
      </p:sp>
      <p:sp>
        <p:nvSpPr>
          <p:cNvPr id="8" name="Slayt Numarası Yer Tutucusu 5"/>
          <p:cNvSpPr>
            <a:spLocks noGrp="1"/>
          </p:cNvSpPr>
          <p:nvPr>
            <p:ph type="sldNum" sz="quarter" idx="12"/>
          </p:nvPr>
        </p:nvSpPr>
        <p:spPr>
          <a:xfrm>
            <a:off x="11676184" y="6492875"/>
            <a:ext cx="515815" cy="365125"/>
          </a:xfr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9DB3B194-F800-47E6-BD5B-616435BD13D4}" type="slidenum">
              <a:rPr lang="tr-TR" smtClean="0"/>
              <a:pPr/>
              <a:t>‹#›</a:t>
            </a:fld>
            <a:endParaRPr lang="tr-TR" dirty="0"/>
          </a:p>
        </p:txBody>
      </p:sp>
      <p:sp>
        <p:nvSpPr>
          <p:cNvPr id="9" name="Altbilgi Yer Tutucusu 4"/>
          <p:cNvSpPr>
            <a:spLocks noGrp="1"/>
          </p:cNvSpPr>
          <p:nvPr>
            <p:ph type="ftr" sz="quarter" idx="11"/>
          </p:nvPr>
        </p:nvSpPr>
        <p:spPr>
          <a:xfrm>
            <a:off x="838199" y="6600825"/>
            <a:ext cx="10515601" cy="257175"/>
          </a:xfrm>
        </p:spPr>
        <p:txBody>
          <a:bodyPr/>
          <a:lstStyle>
            <a:lvl1pPr algn="l">
              <a:defRPr>
                <a:latin typeface="Century Gothic" panose="020B0502020202020204" pitchFamily="34" charset="0"/>
              </a:defRPr>
            </a:lvl1pPr>
          </a:lstStyle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71292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ölüm Üstbilgisi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782762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>
          <a:xfrm>
            <a:off x="11676184" y="6492875"/>
            <a:ext cx="515815" cy="365125"/>
          </a:xfr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9DB3B194-F800-47E6-BD5B-616435BD13D4}" type="slidenum">
              <a:rPr lang="tr-TR" smtClean="0"/>
              <a:pPr/>
              <a:t>‹#›</a:t>
            </a:fld>
            <a:endParaRPr lang="tr-TR" dirty="0"/>
          </a:p>
        </p:txBody>
      </p:sp>
      <p:sp>
        <p:nvSpPr>
          <p:cNvPr id="8" name="Altbilgi Yer Tutucusu 4"/>
          <p:cNvSpPr>
            <a:spLocks noGrp="1"/>
          </p:cNvSpPr>
          <p:nvPr>
            <p:ph type="ftr" sz="quarter" idx="11"/>
          </p:nvPr>
        </p:nvSpPr>
        <p:spPr>
          <a:xfrm>
            <a:off x="838199" y="6600825"/>
            <a:ext cx="8863013" cy="257175"/>
          </a:xfrm>
        </p:spPr>
        <p:txBody>
          <a:bodyPr/>
          <a:lstStyle>
            <a:lvl1pPr algn="l">
              <a:defRPr>
                <a:latin typeface="Century Gothic" panose="020B0502020202020204" pitchFamily="34" charset="0"/>
              </a:defRPr>
            </a:lvl1pPr>
          </a:lstStyle>
          <a:p>
            <a:endParaRPr lang="tr-TR" dirty="0"/>
          </a:p>
        </p:txBody>
      </p:sp>
      <p:sp>
        <p:nvSpPr>
          <p:cNvPr id="9" name="Unvan 1"/>
          <p:cNvSpPr>
            <a:spLocks noGrp="1"/>
          </p:cNvSpPr>
          <p:nvPr>
            <p:ph type="title"/>
          </p:nvPr>
        </p:nvSpPr>
        <p:spPr>
          <a:xfrm>
            <a:off x="838200" y="1"/>
            <a:ext cx="9591989" cy="904352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tr-TR"/>
              <a:t>Asıl başlık stilini düzenlemek için tıklayın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7633195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İki İçeri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083740"/>
            <a:ext cx="5181600" cy="5288485"/>
          </a:xfrm>
        </p:spPr>
        <p:txBody>
          <a:bodyPr/>
          <a:lstStyle>
            <a:lvl1pPr>
              <a:lnSpc>
                <a:spcPct val="150000"/>
              </a:lnSpc>
              <a:defRPr sz="1600">
                <a:latin typeface="Century Gothic" panose="020B0502020202020204" pitchFamily="34" charset="0"/>
              </a:defRPr>
            </a:lvl1pPr>
            <a:lvl2pPr>
              <a:lnSpc>
                <a:spcPct val="150000"/>
              </a:lnSpc>
              <a:defRPr sz="1400">
                <a:latin typeface="Century Gothic" panose="020B0502020202020204" pitchFamily="34" charset="0"/>
              </a:defRPr>
            </a:lvl2pPr>
            <a:lvl3pPr>
              <a:lnSpc>
                <a:spcPct val="150000"/>
              </a:lnSpc>
              <a:defRPr sz="1200">
                <a:latin typeface="Century Gothic" panose="020B0502020202020204" pitchFamily="34" charset="0"/>
              </a:defRPr>
            </a:lvl3pPr>
            <a:lvl4pPr>
              <a:lnSpc>
                <a:spcPct val="150000"/>
              </a:lnSpc>
              <a:defRPr sz="1100">
                <a:latin typeface="Century Gothic" panose="020B0502020202020204" pitchFamily="34" charset="0"/>
              </a:defRPr>
            </a:lvl4pPr>
            <a:lvl5pPr>
              <a:lnSpc>
                <a:spcPct val="150000"/>
              </a:lnSpc>
              <a:defRPr sz="105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tr-TR" dirty="0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083740"/>
            <a:ext cx="5181600" cy="5288485"/>
          </a:xfrm>
        </p:spPr>
        <p:txBody>
          <a:bodyPr vert="horz" lIns="91440" tIns="45720" rIns="91440" bIns="45720" rtlCol="0">
            <a:normAutofit/>
          </a:bodyPr>
          <a:lstStyle>
            <a:lvl1pPr>
              <a:lnSpc>
                <a:spcPct val="150000"/>
              </a:lnSpc>
              <a:defRPr lang="tr-TR" sz="1600" dirty="0" smtClean="0">
                <a:latin typeface="Century Gothic" panose="020B0502020202020204" pitchFamily="34" charset="0"/>
              </a:defRPr>
            </a:lvl1pPr>
            <a:lvl2pPr>
              <a:lnSpc>
                <a:spcPct val="150000"/>
              </a:lnSpc>
              <a:defRPr lang="tr-TR" sz="1400" dirty="0" smtClean="0">
                <a:latin typeface="Century Gothic" panose="020B0502020202020204" pitchFamily="34" charset="0"/>
              </a:defRPr>
            </a:lvl2pPr>
            <a:lvl3pPr>
              <a:lnSpc>
                <a:spcPct val="150000"/>
              </a:lnSpc>
              <a:defRPr lang="tr-TR" sz="1200" dirty="0" smtClean="0">
                <a:latin typeface="Century Gothic" panose="020B0502020202020204" pitchFamily="34" charset="0"/>
              </a:defRPr>
            </a:lvl3pPr>
            <a:lvl4pPr>
              <a:lnSpc>
                <a:spcPct val="150000"/>
              </a:lnSpc>
              <a:defRPr lang="tr-TR" sz="1100" dirty="0" smtClean="0">
                <a:latin typeface="Century Gothic" panose="020B0502020202020204" pitchFamily="34" charset="0"/>
              </a:defRPr>
            </a:lvl4pPr>
            <a:lvl5pPr>
              <a:lnSpc>
                <a:spcPct val="150000"/>
              </a:lnSpc>
              <a:defRPr lang="tr-TR" sz="1050" dirty="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tr-TR" dirty="0"/>
          </a:p>
        </p:txBody>
      </p:sp>
      <p:sp>
        <p:nvSpPr>
          <p:cNvPr id="8" name="Unvan 1"/>
          <p:cNvSpPr>
            <a:spLocks noGrp="1"/>
          </p:cNvSpPr>
          <p:nvPr>
            <p:ph type="title"/>
          </p:nvPr>
        </p:nvSpPr>
        <p:spPr>
          <a:xfrm>
            <a:off x="838200" y="1"/>
            <a:ext cx="9591989" cy="904352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tr-TR"/>
              <a:t>Asıl başlık stilini düzenlemek için tıklayın</a:t>
            </a:r>
            <a:endParaRPr lang="tr-TR" dirty="0"/>
          </a:p>
        </p:txBody>
      </p:sp>
      <p:sp>
        <p:nvSpPr>
          <p:cNvPr id="9" name="Altbilgi Yer Tutucusu 4"/>
          <p:cNvSpPr>
            <a:spLocks noGrp="1"/>
          </p:cNvSpPr>
          <p:nvPr>
            <p:ph type="ftr" sz="quarter" idx="11"/>
          </p:nvPr>
        </p:nvSpPr>
        <p:spPr>
          <a:xfrm>
            <a:off x="838199" y="6600825"/>
            <a:ext cx="8863013" cy="257175"/>
          </a:xfrm>
        </p:spPr>
        <p:txBody>
          <a:bodyPr/>
          <a:lstStyle>
            <a:lvl1pPr algn="l">
              <a:defRPr>
                <a:latin typeface="Century Gothic" panose="020B0502020202020204" pitchFamily="34" charset="0"/>
              </a:defRPr>
            </a:lvl1pPr>
          </a:lstStyle>
          <a:p>
            <a:endParaRPr lang="tr-TR" dirty="0"/>
          </a:p>
        </p:txBody>
      </p:sp>
      <p:sp>
        <p:nvSpPr>
          <p:cNvPr id="10" name="Slayt Numarası Yer Tutucusu 5"/>
          <p:cNvSpPr>
            <a:spLocks noGrp="1"/>
          </p:cNvSpPr>
          <p:nvPr>
            <p:ph type="sldNum" sz="quarter" idx="12"/>
          </p:nvPr>
        </p:nvSpPr>
        <p:spPr>
          <a:xfrm>
            <a:off x="11676184" y="6492875"/>
            <a:ext cx="515815" cy="365125"/>
          </a:xfr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9DB3B194-F800-47E6-BD5B-616435BD13D4}" type="slidenum">
              <a:rPr lang="tr-TR" smtClean="0"/>
              <a:pPr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230443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ş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>
          <a:xfrm>
            <a:off x="11676184" y="6492875"/>
            <a:ext cx="515815" cy="365125"/>
          </a:xfr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9DB3B194-F800-47E6-BD5B-616435BD13D4}" type="slidenum">
              <a:rPr lang="tr-TR" smtClean="0"/>
              <a:pPr/>
              <a:t>‹#›</a:t>
            </a:fld>
            <a:endParaRPr lang="tr-TR" dirty="0"/>
          </a:p>
        </p:txBody>
      </p:sp>
      <p:sp>
        <p:nvSpPr>
          <p:cNvPr id="7" name="Unvan 1"/>
          <p:cNvSpPr>
            <a:spLocks noGrp="1"/>
          </p:cNvSpPr>
          <p:nvPr>
            <p:ph type="title"/>
          </p:nvPr>
        </p:nvSpPr>
        <p:spPr>
          <a:xfrm>
            <a:off x="838200" y="1"/>
            <a:ext cx="9591989" cy="904352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tr-TR"/>
              <a:t>Asıl başlık stilini düzenlemek için tıklayın</a:t>
            </a:r>
            <a:endParaRPr lang="tr-TR" dirty="0"/>
          </a:p>
        </p:txBody>
      </p:sp>
      <p:sp>
        <p:nvSpPr>
          <p:cNvPr id="8" name="Altbilgi Yer Tutucusu 4"/>
          <p:cNvSpPr>
            <a:spLocks noGrp="1"/>
          </p:cNvSpPr>
          <p:nvPr>
            <p:ph type="ftr" sz="quarter" idx="11"/>
          </p:nvPr>
        </p:nvSpPr>
        <p:spPr>
          <a:xfrm>
            <a:off x="838199" y="6600825"/>
            <a:ext cx="8863013" cy="257175"/>
          </a:xfrm>
        </p:spPr>
        <p:txBody>
          <a:bodyPr/>
          <a:lstStyle>
            <a:lvl1pPr algn="l">
              <a:defRPr>
                <a:latin typeface="Century Gothic" panose="020B0502020202020204" pitchFamily="34" charset="0"/>
              </a:defRPr>
            </a:lvl1pPr>
          </a:lstStyle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694200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şlıklı İçeri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5361780"/>
          </a:xfrm>
        </p:spPr>
        <p:txBody>
          <a:bodyPr vert="horz" lIns="91440" tIns="45720" rIns="91440" bIns="45720" rtlCol="0">
            <a:normAutofit/>
          </a:bodyPr>
          <a:lstStyle>
            <a:lvl1pPr>
              <a:lnSpc>
                <a:spcPct val="150000"/>
              </a:lnSpc>
              <a:defRPr lang="tr-TR" sz="1600" smtClean="0">
                <a:latin typeface="Century Gothic" panose="020B0502020202020204" pitchFamily="34" charset="0"/>
              </a:defRPr>
            </a:lvl1pPr>
            <a:lvl2pPr>
              <a:lnSpc>
                <a:spcPct val="150000"/>
              </a:lnSpc>
              <a:defRPr lang="tr-TR" sz="1400" smtClean="0">
                <a:latin typeface="Century Gothic" panose="020B0502020202020204" pitchFamily="34" charset="0"/>
              </a:defRPr>
            </a:lvl2pPr>
            <a:lvl3pPr>
              <a:lnSpc>
                <a:spcPct val="150000"/>
              </a:lnSpc>
              <a:defRPr lang="tr-TR" sz="1200" smtClean="0">
                <a:latin typeface="Century Gothic" panose="020B0502020202020204" pitchFamily="34" charset="0"/>
              </a:defRPr>
            </a:lvl3pPr>
            <a:lvl4pPr>
              <a:lnSpc>
                <a:spcPct val="150000"/>
              </a:lnSpc>
              <a:defRPr lang="tr-TR" sz="1100" smtClean="0">
                <a:latin typeface="Century Gothic" panose="020B0502020202020204" pitchFamily="34" charset="0"/>
              </a:defRPr>
            </a:lvl4pPr>
            <a:lvl5pPr>
              <a:lnSpc>
                <a:spcPct val="150000"/>
              </a:lnSpc>
              <a:defRPr lang="tr-TR" sz="105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987424"/>
            <a:ext cx="3932237" cy="5370513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 sz="1600">
                <a:latin typeface="Century Gothic" panose="020B0502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8" name="Unvan 1"/>
          <p:cNvSpPr>
            <a:spLocks noGrp="1"/>
          </p:cNvSpPr>
          <p:nvPr>
            <p:ph type="title"/>
          </p:nvPr>
        </p:nvSpPr>
        <p:spPr>
          <a:xfrm>
            <a:off x="838200" y="1"/>
            <a:ext cx="9591989" cy="904352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tr-TR"/>
              <a:t>Asıl başlık stilini düzenlemek için tıklayın</a:t>
            </a:r>
            <a:endParaRPr lang="tr-TR" dirty="0"/>
          </a:p>
        </p:txBody>
      </p:sp>
      <p:sp>
        <p:nvSpPr>
          <p:cNvPr id="10" name="Slayt Numarası Yer Tutucusu 5"/>
          <p:cNvSpPr>
            <a:spLocks noGrp="1"/>
          </p:cNvSpPr>
          <p:nvPr>
            <p:ph type="sldNum" sz="quarter" idx="12"/>
          </p:nvPr>
        </p:nvSpPr>
        <p:spPr>
          <a:xfrm>
            <a:off x="11676184" y="6492875"/>
            <a:ext cx="515815" cy="365125"/>
          </a:xfr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9DB3B194-F800-47E6-BD5B-616435BD13D4}" type="slidenum">
              <a:rPr lang="tr-TR" smtClean="0"/>
              <a:pPr/>
              <a:t>‹#›</a:t>
            </a:fld>
            <a:endParaRPr lang="tr-TR" dirty="0"/>
          </a:p>
        </p:txBody>
      </p:sp>
      <p:sp>
        <p:nvSpPr>
          <p:cNvPr id="7" name="Altbilgi Yer Tutucusu 4"/>
          <p:cNvSpPr>
            <a:spLocks noGrp="1"/>
          </p:cNvSpPr>
          <p:nvPr>
            <p:ph type="ftr" sz="quarter" idx="11"/>
          </p:nvPr>
        </p:nvSpPr>
        <p:spPr>
          <a:xfrm>
            <a:off x="838199" y="6600825"/>
            <a:ext cx="8863013" cy="257175"/>
          </a:xfrm>
        </p:spPr>
        <p:txBody>
          <a:bodyPr/>
          <a:lstStyle>
            <a:lvl1pPr algn="l">
              <a:defRPr>
                <a:latin typeface="Century Gothic" panose="020B0502020202020204" pitchFamily="34" charset="0"/>
              </a:defRPr>
            </a:lvl1pPr>
          </a:lstStyle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865207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şlıklı Resi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7717134" y="987424"/>
            <a:ext cx="3959050" cy="5370513"/>
          </a:xfrm>
        </p:spPr>
        <p:txBody>
          <a:bodyPr anchor="t">
            <a:normAutofit/>
          </a:bodyPr>
          <a:lstStyle>
            <a:lvl1pPr marL="0" indent="0">
              <a:lnSpc>
                <a:spcPct val="150000"/>
              </a:lnSpc>
              <a:buNone/>
              <a:defRPr sz="1600">
                <a:latin typeface="Century Gothic" panose="020B0502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/>
              <a:t>Resim eklemek için simgeye tıklayın</a:t>
            </a:r>
            <a:endParaRPr lang="tr-TR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987424"/>
            <a:ext cx="6656282" cy="5370513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 sz="1600">
                <a:latin typeface="Century Gothic" panose="020B0502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9" name="Slayt Numarası Yer Tutucusu 5"/>
          <p:cNvSpPr>
            <a:spLocks noGrp="1"/>
          </p:cNvSpPr>
          <p:nvPr>
            <p:ph type="sldNum" sz="quarter" idx="12"/>
          </p:nvPr>
        </p:nvSpPr>
        <p:spPr>
          <a:xfrm>
            <a:off x="11676184" y="6492875"/>
            <a:ext cx="515815" cy="365125"/>
          </a:xfr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9DB3B194-F800-47E6-BD5B-616435BD13D4}" type="slidenum">
              <a:rPr lang="tr-TR" smtClean="0"/>
              <a:pPr/>
              <a:t>‹#›</a:t>
            </a:fld>
            <a:endParaRPr lang="tr-TR" dirty="0"/>
          </a:p>
        </p:txBody>
      </p:sp>
      <p:sp>
        <p:nvSpPr>
          <p:cNvPr id="10" name="Unvan 1"/>
          <p:cNvSpPr>
            <a:spLocks noGrp="1"/>
          </p:cNvSpPr>
          <p:nvPr>
            <p:ph type="title"/>
          </p:nvPr>
        </p:nvSpPr>
        <p:spPr>
          <a:xfrm>
            <a:off x="838200" y="1"/>
            <a:ext cx="9591989" cy="904352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tr-TR"/>
              <a:t>Asıl başlık stilini düzenlemek için tıklayın</a:t>
            </a:r>
            <a:endParaRPr lang="tr-TR" dirty="0"/>
          </a:p>
        </p:txBody>
      </p:sp>
      <p:sp>
        <p:nvSpPr>
          <p:cNvPr id="7" name="Altbilgi Yer Tutucusu 4"/>
          <p:cNvSpPr>
            <a:spLocks noGrp="1"/>
          </p:cNvSpPr>
          <p:nvPr>
            <p:ph type="ftr" sz="quarter" idx="11"/>
          </p:nvPr>
        </p:nvSpPr>
        <p:spPr>
          <a:xfrm>
            <a:off x="838199" y="6600825"/>
            <a:ext cx="8863013" cy="257175"/>
          </a:xfrm>
        </p:spPr>
        <p:txBody>
          <a:bodyPr/>
          <a:lstStyle>
            <a:lvl1pPr algn="l">
              <a:defRPr>
                <a:latin typeface="Century Gothic" panose="020B0502020202020204" pitchFamily="34" charset="0"/>
              </a:defRPr>
            </a:lvl1pPr>
          </a:lstStyle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827360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şlık ve Dikey Meti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1125414"/>
            <a:ext cx="10515600" cy="5218235"/>
          </a:xfrm>
        </p:spPr>
        <p:txBody>
          <a:bodyPr vert="eaVert"/>
          <a:lstStyle>
            <a:lvl1pPr>
              <a:lnSpc>
                <a:spcPct val="150000"/>
              </a:lnSpc>
              <a:defRPr sz="1600">
                <a:latin typeface="Century Gothic" panose="020B0502020202020204" pitchFamily="34" charset="0"/>
              </a:defRPr>
            </a:lvl1pPr>
            <a:lvl2pPr>
              <a:lnSpc>
                <a:spcPct val="150000"/>
              </a:lnSpc>
              <a:defRPr sz="1400">
                <a:latin typeface="Century Gothic" panose="020B0502020202020204" pitchFamily="34" charset="0"/>
              </a:defRPr>
            </a:lvl2pPr>
            <a:lvl3pPr>
              <a:lnSpc>
                <a:spcPct val="150000"/>
              </a:lnSpc>
              <a:defRPr sz="1200">
                <a:latin typeface="Century Gothic" panose="020B0502020202020204" pitchFamily="34" charset="0"/>
              </a:defRPr>
            </a:lvl3pPr>
            <a:lvl4pPr>
              <a:lnSpc>
                <a:spcPct val="150000"/>
              </a:lnSpc>
              <a:defRPr sz="1100">
                <a:latin typeface="Century Gothic" panose="020B0502020202020204" pitchFamily="34" charset="0"/>
              </a:defRPr>
            </a:lvl4pPr>
            <a:lvl5pPr>
              <a:lnSpc>
                <a:spcPct val="150000"/>
              </a:lnSpc>
              <a:defRPr sz="105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tr-TR" dirty="0"/>
          </a:p>
        </p:txBody>
      </p:sp>
      <p:sp>
        <p:nvSpPr>
          <p:cNvPr id="8" name="Slayt Numarası Yer Tutucusu 5"/>
          <p:cNvSpPr>
            <a:spLocks noGrp="1"/>
          </p:cNvSpPr>
          <p:nvPr>
            <p:ph type="sldNum" sz="quarter" idx="12"/>
          </p:nvPr>
        </p:nvSpPr>
        <p:spPr>
          <a:xfrm>
            <a:off x="11676184" y="6492875"/>
            <a:ext cx="515815" cy="365125"/>
          </a:xfr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9DB3B194-F800-47E6-BD5B-616435BD13D4}" type="slidenum">
              <a:rPr lang="tr-TR" smtClean="0"/>
              <a:pPr/>
              <a:t>‹#›</a:t>
            </a:fld>
            <a:endParaRPr lang="tr-TR" dirty="0"/>
          </a:p>
        </p:txBody>
      </p:sp>
      <p:sp>
        <p:nvSpPr>
          <p:cNvPr id="9" name="Unvan 1"/>
          <p:cNvSpPr>
            <a:spLocks noGrp="1"/>
          </p:cNvSpPr>
          <p:nvPr>
            <p:ph type="title"/>
          </p:nvPr>
        </p:nvSpPr>
        <p:spPr>
          <a:xfrm>
            <a:off x="838200" y="1"/>
            <a:ext cx="9591989" cy="904352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tr-TR"/>
              <a:t>Asıl başlık stilini düzenlemek için tıklayın</a:t>
            </a:r>
            <a:endParaRPr lang="tr-TR" dirty="0"/>
          </a:p>
        </p:txBody>
      </p:sp>
      <p:sp>
        <p:nvSpPr>
          <p:cNvPr id="6" name="Altbilgi Yer Tutucusu 4"/>
          <p:cNvSpPr>
            <a:spLocks noGrp="1"/>
          </p:cNvSpPr>
          <p:nvPr>
            <p:ph type="ftr" sz="quarter" idx="11"/>
          </p:nvPr>
        </p:nvSpPr>
        <p:spPr>
          <a:xfrm>
            <a:off x="838199" y="6600825"/>
            <a:ext cx="8863013" cy="257175"/>
          </a:xfrm>
        </p:spPr>
        <p:txBody>
          <a:bodyPr/>
          <a:lstStyle>
            <a:lvl1pPr algn="l">
              <a:defRPr>
                <a:latin typeface="Century Gothic" panose="020B0502020202020204" pitchFamily="34" charset="0"/>
              </a:defRPr>
            </a:lvl1pPr>
          </a:lstStyle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8535893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FF97B-3108-4BC0-89AD-6C2AC4F8E19E}" type="datetimeFigureOut">
              <a:rPr lang="tr-TR" smtClean="0"/>
              <a:t>4.06.2021</a:t>
            </a:fld>
            <a:endParaRPr lang="tr-TR" dirty="0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B3B194-F800-47E6-BD5B-616435BD13D4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951511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96" r:id="rId3"/>
    <p:sldLayoutId id="2147483688" r:id="rId4"/>
    <p:sldLayoutId id="2147483689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2.MP4"/><Relationship Id="rId7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7" Type="http://schemas.microsoft.com/office/2007/relationships/hdphoto" Target="../media/hdphoto2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chart" Target="../charts/char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438939" y="4479759"/>
            <a:ext cx="9144000" cy="1595107"/>
          </a:xfrm>
        </p:spPr>
        <p:txBody>
          <a:bodyPr>
            <a:normAutofit fontScale="90000"/>
          </a:bodyPr>
          <a:lstStyle/>
          <a:p>
            <a:r>
              <a:rPr lang="tr-TR" sz="3200" b="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tr-TR" sz="3200" b="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3200" b="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Investigation</a:t>
            </a:r>
            <a:r>
              <a:rPr lang="tr-TR" sz="3200" b="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tr-TR" sz="3200" b="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tr-TR" sz="3200" b="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3200" b="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Effectiveness</a:t>
            </a:r>
            <a:r>
              <a:rPr lang="tr-TR" sz="3200" b="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tr-TR" sz="3200" b="0" i="1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Urtica</a:t>
            </a:r>
            <a:r>
              <a:rPr lang="tr-TR" sz="3200" b="0" i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3200" b="0" i="1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Dioica</a:t>
            </a:r>
            <a:r>
              <a:rPr lang="tr-TR" sz="3200" b="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tr-TR" sz="3200" b="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tr-TR" sz="3200" b="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3200" b="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Streptozotocin-Induced</a:t>
            </a:r>
            <a:r>
              <a:rPr lang="tr-TR" sz="3200" b="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3200" b="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Neurodegeneration</a:t>
            </a:r>
            <a:r>
              <a:rPr lang="tr-TR" sz="3200" b="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Model </a:t>
            </a:r>
            <a:br>
              <a:rPr lang="tr-TR" sz="3200" b="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tr-TR" sz="3200" b="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tr-TR" sz="3200" b="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tr-TR" sz="3200" b="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</a:t>
            </a:r>
            <a:r>
              <a:rPr lang="tr-TR" sz="3200" b="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Stj</a:t>
            </a:r>
            <a:r>
              <a:rPr lang="tr-TR" sz="3200" b="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 Dr. Ebru </a:t>
            </a:r>
            <a:r>
              <a:rPr lang="tr-TR" sz="3200" b="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Çiftkaya</a:t>
            </a:r>
            <a:br>
              <a:rPr lang="tr-TR" sz="3200" b="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tr-TR" sz="3200" b="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</a:t>
            </a:r>
            <a:r>
              <a:rPr lang="tr-TR" sz="3200" b="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           </a:t>
            </a:r>
            <a:r>
              <a:rPr lang="tr-TR" sz="3200" b="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Doç. Dr. Birsen </a:t>
            </a:r>
            <a:r>
              <a:rPr lang="tr-TR" sz="3200" b="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Elibol</a:t>
            </a:r>
            <a:br>
              <a: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tr-TR" dirty="0"/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AD2B83CC-12DC-A041-B45D-6CFF04C1FAE4}"/>
              </a:ext>
            </a:extLst>
          </p:cNvPr>
          <p:cNvSpPr txBox="1"/>
          <p:nvPr/>
        </p:nvSpPr>
        <p:spPr>
          <a:xfrm>
            <a:off x="-497711" y="20139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1095453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6537F93-B729-4E9E-B24B-AD277E6E9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5983" y="118409"/>
            <a:ext cx="2233820" cy="827570"/>
          </a:xfrm>
        </p:spPr>
        <p:txBody>
          <a:bodyPr>
            <a:normAutofit/>
          </a:bodyPr>
          <a:lstStyle/>
          <a:p>
            <a:r>
              <a:rPr lang="tr-TR" sz="4000" dirty="0"/>
              <a:t>RESULTS</a:t>
            </a:r>
          </a:p>
        </p:txBody>
      </p:sp>
      <p:pic>
        <p:nvPicPr>
          <p:cNvPr id="4" name="e9cebdc9-e17e-48f8-bfd8-d9933fba42b5">
            <a:hlinkClick r:id="" action="ppaction://media"/>
            <a:extLst>
              <a:ext uri="{FF2B5EF4-FFF2-40B4-BE49-F238E27FC236}">
                <a16:creationId xmlns:a16="http://schemas.microsoft.com/office/drawing/2014/main" id="{F57B3F5C-87C0-4548-AAAF-E934EC9ABC2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81165" y="2167141"/>
            <a:ext cx="3460792" cy="4185046"/>
          </a:xfrm>
          <a:ln>
            <a:solidFill>
              <a:schemeClr val="tx1"/>
            </a:solidFill>
          </a:ln>
        </p:spPr>
      </p:pic>
      <p:pic>
        <p:nvPicPr>
          <p:cNvPr id="5" name="5224683f-01cc-4e12-ac77-ba7722a91f61">
            <a:hlinkClick r:id="" action="ppaction://media"/>
            <a:extLst>
              <a:ext uri="{FF2B5EF4-FFF2-40B4-BE49-F238E27FC236}">
                <a16:creationId xmlns:a16="http://schemas.microsoft.com/office/drawing/2014/main" id="{4BF65934-A1FD-4BDF-9587-49BF8BB19BF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634897" y="2140760"/>
            <a:ext cx="3287996" cy="41546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7A86D55C-22E3-4CD3-A7F9-7381CDAD3BD3}"/>
              </a:ext>
            </a:extLst>
          </p:cNvPr>
          <p:cNvSpPr txBox="1"/>
          <p:nvPr/>
        </p:nvSpPr>
        <p:spPr>
          <a:xfrm>
            <a:off x="1610008" y="945979"/>
            <a:ext cx="8971984" cy="11430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r-TR" sz="2400" dirty="0"/>
              <a:t>UD </a:t>
            </a:r>
            <a:r>
              <a:rPr lang="tr-TR" sz="2400" dirty="0" err="1"/>
              <a:t>treatment</a:t>
            </a:r>
            <a:r>
              <a:rPr lang="tr-TR" sz="2400" dirty="0"/>
              <a:t> </a:t>
            </a:r>
            <a:r>
              <a:rPr lang="tr-TR" sz="2400" dirty="0" err="1"/>
              <a:t>attenuated</a:t>
            </a:r>
            <a:r>
              <a:rPr lang="tr-TR" sz="2400" dirty="0"/>
              <a:t> </a:t>
            </a:r>
            <a:r>
              <a:rPr lang="tr-TR" sz="2400" dirty="0" err="1"/>
              <a:t>the</a:t>
            </a:r>
            <a:r>
              <a:rPr lang="tr-TR" sz="2400" dirty="0"/>
              <a:t> STZ-</a:t>
            </a:r>
            <a:r>
              <a:rPr lang="tr-TR" sz="2400" dirty="0" err="1"/>
              <a:t>induced</a:t>
            </a:r>
            <a:r>
              <a:rPr lang="tr-TR" sz="2400" dirty="0"/>
              <a:t> </a:t>
            </a:r>
            <a:r>
              <a:rPr lang="tr-TR" sz="2400" dirty="0" err="1"/>
              <a:t>learning</a:t>
            </a:r>
            <a:r>
              <a:rPr lang="tr-TR" sz="2400" dirty="0"/>
              <a:t> </a:t>
            </a:r>
            <a:r>
              <a:rPr lang="tr-TR" sz="2400" dirty="0" err="1"/>
              <a:t>deficiencies</a:t>
            </a:r>
            <a:r>
              <a:rPr lang="tr-TR" sz="2400" dirty="0"/>
              <a:t> in </a:t>
            </a:r>
            <a:r>
              <a:rPr lang="tr-TR" sz="2400" dirty="0" err="1"/>
              <a:t>the</a:t>
            </a:r>
            <a:r>
              <a:rPr lang="tr-TR" sz="2400" dirty="0"/>
              <a:t> MWM </a:t>
            </a:r>
            <a:r>
              <a:rPr lang="tr-TR" sz="2400" dirty="0" err="1"/>
              <a:t>training</a:t>
            </a:r>
            <a:r>
              <a:rPr lang="tr-TR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45280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4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İçerik Yer Tutucusu 3">
            <a:extLst>
              <a:ext uri="{FF2B5EF4-FFF2-40B4-BE49-F238E27FC236}">
                <a16:creationId xmlns:a16="http://schemas.microsoft.com/office/drawing/2014/main" id="{94A4BAD3-004F-46D5-B4F7-B72556FE1C2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29254289"/>
              </p:ext>
            </p:extLst>
          </p:nvPr>
        </p:nvGraphicFramePr>
        <p:xfrm>
          <a:off x="2216460" y="1027867"/>
          <a:ext cx="6859301" cy="39436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Başlık 1">
            <a:extLst>
              <a:ext uri="{FF2B5EF4-FFF2-40B4-BE49-F238E27FC236}">
                <a16:creationId xmlns:a16="http://schemas.microsoft.com/office/drawing/2014/main" id="{65CA20D9-409D-4514-95EB-C2FCFD7C3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5983" y="118409"/>
            <a:ext cx="2233820" cy="827570"/>
          </a:xfrm>
        </p:spPr>
        <p:txBody>
          <a:bodyPr>
            <a:normAutofit/>
          </a:bodyPr>
          <a:lstStyle/>
          <a:p>
            <a:r>
              <a:rPr lang="tr-TR" sz="4000" dirty="0"/>
              <a:t>RESULTS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38ADB7B8-0B69-42E2-B22B-782528BD1767}"/>
              </a:ext>
            </a:extLst>
          </p:cNvPr>
          <p:cNvSpPr txBox="1"/>
          <p:nvPr/>
        </p:nvSpPr>
        <p:spPr>
          <a:xfrm>
            <a:off x="320487" y="5117067"/>
            <a:ext cx="11204812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r-TR" sz="2400" dirty="0" err="1"/>
              <a:t>One-way</a:t>
            </a:r>
            <a:r>
              <a:rPr lang="tr-TR" sz="2400" dirty="0"/>
              <a:t> ANOVA </a:t>
            </a:r>
            <a:r>
              <a:rPr lang="tr-TR" sz="2400" dirty="0" err="1"/>
              <a:t>performed</a:t>
            </a:r>
            <a:r>
              <a:rPr lang="tr-TR" sz="2400" dirty="0"/>
              <a:t> </a:t>
            </a:r>
            <a:r>
              <a:rPr lang="tr-TR" sz="2400" dirty="0" err="1"/>
              <a:t>for</a:t>
            </a:r>
            <a:r>
              <a:rPr lang="tr-TR" sz="2400" dirty="0"/>
              <a:t> </a:t>
            </a:r>
            <a:r>
              <a:rPr lang="tr-TR" sz="2400" dirty="0" err="1"/>
              <a:t>each</a:t>
            </a:r>
            <a:r>
              <a:rPr lang="tr-TR" sz="2400" dirty="0"/>
              <a:t> </a:t>
            </a:r>
            <a:r>
              <a:rPr lang="tr-TR" sz="2400" dirty="0" err="1"/>
              <a:t>training</a:t>
            </a:r>
            <a:r>
              <a:rPr lang="tr-TR" sz="2400" dirty="0"/>
              <a:t> </a:t>
            </a:r>
            <a:r>
              <a:rPr lang="tr-TR" sz="2400" dirty="0" err="1"/>
              <a:t>day</a:t>
            </a:r>
            <a:r>
              <a:rPr lang="tr-TR" sz="2400" dirty="0"/>
              <a:t> </a:t>
            </a:r>
            <a:r>
              <a:rPr lang="tr-TR" sz="2400" dirty="0" err="1"/>
              <a:t>confirmed</a:t>
            </a:r>
            <a:r>
              <a:rPr lang="tr-TR" sz="2400" dirty="0"/>
              <a:t> </a:t>
            </a:r>
            <a:r>
              <a:rPr lang="tr-TR" sz="2400" dirty="0" err="1"/>
              <a:t>significantly</a:t>
            </a:r>
            <a:r>
              <a:rPr lang="tr-TR" sz="2400" dirty="0"/>
              <a:t> </a:t>
            </a:r>
            <a:r>
              <a:rPr lang="tr-TR" sz="2400" dirty="0" err="1"/>
              <a:t>worse</a:t>
            </a:r>
            <a:r>
              <a:rPr lang="tr-TR" sz="2400" dirty="0"/>
              <a:t> </a:t>
            </a:r>
            <a:r>
              <a:rPr lang="tr-TR" sz="2400" dirty="0" err="1"/>
              <a:t>performance</a:t>
            </a:r>
            <a:r>
              <a:rPr lang="tr-TR" sz="2400" dirty="0"/>
              <a:t> in STZ </a:t>
            </a:r>
            <a:r>
              <a:rPr lang="tr-TR" sz="2400" dirty="0" err="1"/>
              <a:t>group</a:t>
            </a:r>
            <a:r>
              <a:rPr lang="tr-TR" sz="2400" dirty="0"/>
              <a:t> </a:t>
            </a:r>
            <a:r>
              <a:rPr lang="tr-TR" sz="2400" dirty="0" err="1"/>
              <a:t>compared</a:t>
            </a:r>
            <a:r>
              <a:rPr lang="tr-TR" sz="2400" dirty="0"/>
              <a:t> </a:t>
            </a:r>
            <a:r>
              <a:rPr lang="tr-TR" sz="2400" dirty="0" err="1"/>
              <a:t>with</a:t>
            </a:r>
            <a:r>
              <a:rPr lang="tr-TR" sz="2400" dirty="0"/>
              <a:t> </a:t>
            </a:r>
            <a:r>
              <a:rPr lang="tr-TR" sz="2400" dirty="0" err="1"/>
              <a:t>control</a:t>
            </a:r>
            <a:r>
              <a:rPr lang="tr-TR" sz="2400" dirty="0"/>
              <a:t> </a:t>
            </a:r>
            <a:r>
              <a:rPr lang="tr-TR" sz="2400" dirty="0" err="1"/>
              <a:t>groups</a:t>
            </a:r>
            <a:r>
              <a:rPr lang="tr-TR" sz="2400" dirty="0"/>
              <a:t> on </a:t>
            </a:r>
            <a:r>
              <a:rPr lang="tr-TR" sz="2400" dirty="0" err="1"/>
              <a:t>the</a:t>
            </a:r>
            <a:r>
              <a:rPr lang="tr-TR" sz="2400" dirty="0"/>
              <a:t> </a:t>
            </a:r>
            <a:r>
              <a:rPr lang="tr-TR" sz="2400" dirty="0" err="1"/>
              <a:t>third</a:t>
            </a:r>
            <a:r>
              <a:rPr lang="tr-TR" sz="2400" dirty="0"/>
              <a:t>  </a:t>
            </a:r>
            <a:r>
              <a:rPr lang="tr-TR" sz="2400" dirty="0" err="1"/>
              <a:t>and</a:t>
            </a:r>
            <a:r>
              <a:rPr lang="tr-TR" sz="2400" dirty="0"/>
              <a:t> </a:t>
            </a:r>
            <a:r>
              <a:rPr lang="tr-TR" sz="2400" dirty="0" err="1"/>
              <a:t>the</a:t>
            </a:r>
            <a:r>
              <a:rPr lang="tr-TR" sz="2400" dirty="0"/>
              <a:t> </a:t>
            </a:r>
            <a:r>
              <a:rPr lang="tr-TR" sz="2400" dirty="0" err="1"/>
              <a:t>sixth</a:t>
            </a:r>
            <a:r>
              <a:rPr lang="tr-TR" sz="2400" dirty="0"/>
              <a:t> </a:t>
            </a:r>
            <a:r>
              <a:rPr lang="tr-TR" sz="2400" dirty="0" err="1"/>
              <a:t>training</a:t>
            </a:r>
            <a:r>
              <a:rPr lang="tr-TR" sz="2400" dirty="0"/>
              <a:t> </a:t>
            </a:r>
            <a:r>
              <a:rPr lang="tr-TR" sz="2400" dirty="0" err="1"/>
              <a:t>days</a:t>
            </a:r>
            <a:r>
              <a:rPr lang="tr-TR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860107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Başlık 1">
            <a:extLst>
              <a:ext uri="{FF2B5EF4-FFF2-40B4-BE49-F238E27FC236}">
                <a16:creationId xmlns:a16="http://schemas.microsoft.com/office/drawing/2014/main" id="{D02086E2-AA96-4DB6-9C50-40FBF23FA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5983" y="118409"/>
            <a:ext cx="2233820" cy="827570"/>
          </a:xfrm>
        </p:spPr>
        <p:txBody>
          <a:bodyPr>
            <a:normAutofit/>
          </a:bodyPr>
          <a:lstStyle/>
          <a:p>
            <a:r>
              <a:rPr lang="tr-TR" sz="4000" dirty="0"/>
              <a:t>RESULTS</a:t>
            </a:r>
          </a:p>
        </p:txBody>
      </p:sp>
      <p:grpSp>
        <p:nvGrpSpPr>
          <p:cNvPr id="5" name="Grup 4">
            <a:extLst>
              <a:ext uri="{FF2B5EF4-FFF2-40B4-BE49-F238E27FC236}">
                <a16:creationId xmlns:a16="http://schemas.microsoft.com/office/drawing/2014/main" id="{FADC1ABF-FDAE-40D4-B3DA-37F3BE98A33C}"/>
              </a:ext>
            </a:extLst>
          </p:cNvPr>
          <p:cNvGrpSpPr/>
          <p:nvPr/>
        </p:nvGrpSpPr>
        <p:grpSpPr>
          <a:xfrm>
            <a:off x="1806015" y="1112207"/>
            <a:ext cx="8579970" cy="5322627"/>
            <a:chOff x="1974376" y="1065712"/>
            <a:chExt cx="8579970" cy="5322627"/>
          </a:xfrm>
        </p:grpSpPr>
        <p:grpSp>
          <p:nvGrpSpPr>
            <p:cNvPr id="51" name="Grup 50">
              <a:extLst>
                <a:ext uri="{FF2B5EF4-FFF2-40B4-BE49-F238E27FC236}">
                  <a16:creationId xmlns:a16="http://schemas.microsoft.com/office/drawing/2014/main" id="{1F43B269-F509-48B1-A739-F84EA8AF59A1}"/>
                </a:ext>
              </a:extLst>
            </p:cNvPr>
            <p:cNvGrpSpPr/>
            <p:nvPr/>
          </p:nvGrpSpPr>
          <p:grpSpPr>
            <a:xfrm>
              <a:off x="1974376" y="1065712"/>
              <a:ext cx="8243248" cy="5322627"/>
              <a:chOff x="889445" y="534939"/>
              <a:chExt cx="8278581" cy="5649072"/>
            </a:xfrm>
            <a:solidFill>
              <a:schemeClr val="bg1"/>
            </a:solidFill>
          </p:grpSpPr>
          <p:pic>
            <p:nvPicPr>
              <p:cNvPr id="52" name="Resim 51">
                <a:extLst>
                  <a:ext uri="{FF2B5EF4-FFF2-40B4-BE49-F238E27FC236}">
                    <a16:creationId xmlns:a16="http://schemas.microsoft.com/office/drawing/2014/main" id="{864676FA-C006-48AC-87FE-C1F3D96B50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66549" y="534939"/>
                <a:ext cx="3269189" cy="2520000"/>
              </a:xfrm>
              <a:prstGeom prst="rect">
                <a:avLst/>
              </a:prstGeom>
              <a:grpFill/>
              <a:ln>
                <a:noFill/>
              </a:ln>
            </p:spPr>
          </p:pic>
          <p:pic>
            <p:nvPicPr>
              <p:cNvPr id="53" name="Resim 52">
                <a:extLst>
                  <a:ext uri="{FF2B5EF4-FFF2-40B4-BE49-F238E27FC236}">
                    <a16:creationId xmlns:a16="http://schemas.microsoft.com/office/drawing/2014/main" id="{5E909B46-F5DE-43B5-A112-5E312BF591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96813" y="534939"/>
                <a:ext cx="3334362" cy="2520000"/>
              </a:xfrm>
              <a:prstGeom prst="rect">
                <a:avLst/>
              </a:prstGeom>
              <a:grpFill/>
              <a:ln>
                <a:noFill/>
              </a:ln>
            </p:spPr>
          </p:pic>
          <p:pic>
            <p:nvPicPr>
              <p:cNvPr id="54" name="Resim 53">
                <a:extLst>
                  <a:ext uri="{FF2B5EF4-FFF2-40B4-BE49-F238E27FC236}">
                    <a16:creationId xmlns:a16="http://schemas.microsoft.com/office/drawing/2014/main" id="{D6A7F06B-A449-44BC-B3A9-83FF387292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9445" y="3304011"/>
                <a:ext cx="3808949" cy="2880000"/>
              </a:xfrm>
              <a:prstGeom prst="rect">
                <a:avLst/>
              </a:prstGeom>
              <a:grpFill/>
              <a:ln>
                <a:noFill/>
              </a:ln>
            </p:spPr>
          </p:pic>
          <p:pic>
            <p:nvPicPr>
              <p:cNvPr id="55" name="Resim 54" descr="metin, farklı içeren bir resim&#10;&#10;Açıklama otomatik olarak oluşturuldu">
                <a:extLst>
                  <a:ext uri="{FF2B5EF4-FFF2-40B4-BE49-F238E27FC236}">
                    <a16:creationId xmlns:a16="http://schemas.microsoft.com/office/drawing/2014/main" id="{22F8943D-E751-438C-A750-50514A8570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73983" y="3304011"/>
                <a:ext cx="3794043" cy="2880000"/>
              </a:xfrm>
              <a:prstGeom prst="rect">
                <a:avLst/>
              </a:prstGeom>
              <a:grpFill/>
              <a:ln>
                <a:noFill/>
              </a:ln>
            </p:spPr>
          </p:pic>
        </p:grpSp>
        <p:sp>
          <p:nvSpPr>
            <p:cNvPr id="4" name="Dikdörtgen 3">
              <a:extLst>
                <a:ext uri="{FF2B5EF4-FFF2-40B4-BE49-F238E27FC236}">
                  <a16:creationId xmlns:a16="http://schemas.microsoft.com/office/drawing/2014/main" id="{A91C713D-0A2E-4CDB-9D72-5F37D2015D14}"/>
                </a:ext>
              </a:extLst>
            </p:cNvPr>
            <p:cNvSpPr/>
            <p:nvPr/>
          </p:nvSpPr>
          <p:spPr>
            <a:xfrm>
              <a:off x="6214820" y="3674767"/>
              <a:ext cx="4339526" cy="27135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11" name="Resim 10" descr="metin, farklı içeren bir resim&#10;&#10;Açıklama otomatik olarak oluşturuldu">
              <a:extLst>
                <a:ext uri="{FF2B5EF4-FFF2-40B4-BE49-F238E27FC236}">
                  <a16:creationId xmlns:a16="http://schemas.microsoft.com/office/drawing/2014/main" id="{C9FB6AC8-0961-48B0-99BD-53DE37ADB8DF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4934" y="3508339"/>
              <a:ext cx="3704681" cy="28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802226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ik 3">
            <a:extLst>
              <a:ext uri="{FF2B5EF4-FFF2-40B4-BE49-F238E27FC236}">
                <a16:creationId xmlns:a16="http://schemas.microsoft.com/office/drawing/2014/main" id="{E5C80E58-CDFA-4F19-93AD-D62BF3DF7CD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25965651"/>
              </p:ext>
            </p:extLst>
          </p:nvPr>
        </p:nvGraphicFramePr>
        <p:xfrm>
          <a:off x="2706758" y="988984"/>
          <a:ext cx="6102626" cy="35780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Metin kutusu 4">
            <a:extLst>
              <a:ext uri="{FF2B5EF4-FFF2-40B4-BE49-F238E27FC236}">
                <a16:creationId xmlns:a16="http://schemas.microsoft.com/office/drawing/2014/main" id="{0F8E1CB7-C468-4C01-B581-241153A9241C}"/>
              </a:ext>
            </a:extLst>
          </p:cNvPr>
          <p:cNvSpPr txBox="1"/>
          <p:nvPr/>
        </p:nvSpPr>
        <p:spPr>
          <a:xfrm>
            <a:off x="245660" y="4567071"/>
            <a:ext cx="10699844" cy="19389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r-TR" sz="2400" dirty="0" err="1"/>
              <a:t>Cresyl</a:t>
            </a:r>
            <a:r>
              <a:rPr lang="tr-TR" sz="2400" dirty="0"/>
              <a:t> </a:t>
            </a:r>
            <a:r>
              <a:rPr lang="tr-TR" sz="2400" dirty="0" err="1"/>
              <a:t>Violet</a:t>
            </a:r>
            <a:r>
              <a:rPr lang="tr-TR" sz="2400" dirty="0"/>
              <a:t> </a:t>
            </a:r>
            <a:r>
              <a:rPr lang="tr-TR" sz="2400" dirty="0" err="1"/>
              <a:t>staining</a:t>
            </a:r>
            <a:r>
              <a:rPr lang="tr-TR" sz="2400" dirty="0"/>
              <a:t> </a:t>
            </a:r>
            <a:r>
              <a:rPr lang="tr-TR" sz="2400" dirty="0" err="1"/>
              <a:t>performed</a:t>
            </a:r>
            <a:r>
              <a:rPr lang="tr-TR" sz="2400" dirty="0"/>
              <a:t> </a:t>
            </a:r>
            <a:r>
              <a:rPr lang="tr-TR" sz="2400" dirty="0" err="1"/>
              <a:t>for</a:t>
            </a:r>
            <a:r>
              <a:rPr lang="tr-TR" sz="2400" dirty="0"/>
              <a:t> </a:t>
            </a:r>
            <a:r>
              <a:rPr lang="tr-TR" sz="2400" dirty="0" err="1"/>
              <a:t>analyzing</a:t>
            </a:r>
            <a:r>
              <a:rPr lang="tr-TR" sz="2400" dirty="0"/>
              <a:t> </a:t>
            </a:r>
            <a:r>
              <a:rPr lang="tr-TR" sz="2400" dirty="0" err="1"/>
              <a:t>viable</a:t>
            </a:r>
            <a:r>
              <a:rPr lang="tr-TR" sz="2400" dirty="0"/>
              <a:t> </a:t>
            </a:r>
            <a:r>
              <a:rPr lang="tr-TR" sz="2400" dirty="0" err="1"/>
              <a:t>pyramidal</a:t>
            </a:r>
            <a:r>
              <a:rPr lang="tr-TR" sz="2400" dirty="0"/>
              <a:t> </a:t>
            </a:r>
            <a:r>
              <a:rPr lang="tr-TR" sz="2400" dirty="0" err="1"/>
              <a:t>neurons</a:t>
            </a:r>
            <a:r>
              <a:rPr lang="tr-TR" sz="2400" dirty="0"/>
              <a:t> </a:t>
            </a:r>
            <a:r>
              <a:rPr lang="tr-TR" sz="2400" dirty="0" err="1"/>
              <a:t>from</a:t>
            </a:r>
            <a:r>
              <a:rPr lang="tr-TR" sz="2400" dirty="0"/>
              <a:t> </a:t>
            </a:r>
            <a:r>
              <a:rPr lang="tr-TR" sz="2400" dirty="0" err="1"/>
              <a:t>hippocampal</a:t>
            </a:r>
            <a:r>
              <a:rPr lang="tr-TR" sz="2400" dirty="0"/>
              <a:t> </a:t>
            </a:r>
            <a:r>
              <a:rPr lang="tr-TR" sz="2400" dirty="0" err="1"/>
              <a:t>regions</a:t>
            </a:r>
            <a:r>
              <a:rPr lang="tr-TR" sz="2400" dirty="0"/>
              <a:t> </a:t>
            </a:r>
            <a:r>
              <a:rPr lang="tr-TR" sz="2400" dirty="0" err="1"/>
              <a:t>showed</a:t>
            </a:r>
            <a:r>
              <a:rPr lang="tr-TR" sz="2400" dirty="0"/>
              <a:t> </a:t>
            </a:r>
            <a:r>
              <a:rPr lang="tr-TR" sz="2400" dirty="0" err="1"/>
              <a:t>that</a:t>
            </a:r>
            <a:r>
              <a:rPr lang="tr-TR" sz="2400" dirty="0"/>
              <a:t> STZ </a:t>
            </a:r>
            <a:r>
              <a:rPr lang="tr-TR" sz="2400" dirty="0" err="1"/>
              <a:t>injection</a:t>
            </a:r>
            <a:r>
              <a:rPr lang="tr-TR" sz="2400" dirty="0"/>
              <a:t> </a:t>
            </a:r>
            <a:r>
              <a:rPr lang="tr-TR" sz="2400" dirty="0" err="1"/>
              <a:t>lower</a:t>
            </a:r>
            <a:r>
              <a:rPr lang="tr-TR" sz="2400" dirty="0"/>
              <a:t> </a:t>
            </a:r>
            <a:r>
              <a:rPr lang="tr-TR" sz="2400" dirty="0" err="1"/>
              <a:t>the</a:t>
            </a:r>
            <a:r>
              <a:rPr lang="tr-TR" sz="2400" dirty="0"/>
              <a:t> </a:t>
            </a:r>
            <a:r>
              <a:rPr lang="tr-TR" sz="2400" dirty="0" err="1"/>
              <a:t>number</a:t>
            </a:r>
            <a:r>
              <a:rPr lang="tr-TR" sz="2400" dirty="0"/>
              <a:t> of </a:t>
            </a:r>
            <a:r>
              <a:rPr lang="tr-TR" sz="2400" dirty="0" err="1"/>
              <a:t>neurons</a:t>
            </a:r>
            <a:r>
              <a:rPr lang="tr-TR" sz="2400" dirty="0"/>
              <a:t> in </a:t>
            </a:r>
            <a:r>
              <a:rPr lang="tr-TR" sz="2400" dirty="0" err="1"/>
              <a:t>the</a:t>
            </a:r>
            <a:r>
              <a:rPr lang="tr-TR" sz="2400" dirty="0"/>
              <a:t> </a:t>
            </a:r>
            <a:r>
              <a:rPr lang="tr-TR" sz="2400" dirty="0" err="1"/>
              <a:t>hippocampus</a:t>
            </a:r>
            <a:r>
              <a:rPr lang="tr-TR" sz="2400" dirty="0"/>
              <a:t>. </a:t>
            </a:r>
          </a:p>
          <a:p>
            <a:pPr algn="ctr"/>
            <a:r>
              <a:rPr lang="tr-TR" sz="2400" dirty="0"/>
              <a:t>UD </a:t>
            </a:r>
            <a:r>
              <a:rPr lang="tr-TR" sz="2400" dirty="0" err="1"/>
              <a:t>treatment</a:t>
            </a:r>
            <a:r>
              <a:rPr lang="tr-TR" sz="2400" dirty="0"/>
              <a:t> had a </a:t>
            </a:r>
            <a:r>
              <a:rPr lang="tr-TR" sz="2400" dirty="0" err="1"/>
              <a:t>positive</a:t>
            </a:r>
            <a:r>
              <a:rPr lang="tr-TR" sz="2400" dirty="0"/>
              <a:t> </a:t>
            </a:r>
            <a:r>
              <a:rPr lang="tr-TR" sz="2400" dirty="0" err="1"/>
              <a:t>impact</a:t>
            </a:r>
            <a:r>
              <a:rPr lang="tr-TR" sz="2400" dirty="0"/>
              <a:t> on </a:t>
            </a:r>
            <a:r>
              <a:rPr lang="tr-TR" sz="2400" dirty="0" err="1"/>
              <a:t>the</a:t>
            </a:r>
            <a:r>
              <a:rPr lang="tr-TR" sz="2400" dirty="0"/>
              <a:t> </a:t>
            </a:r>
            <a:r>
              <a:rPr lang="tr-TR" sz="2400" dirty="0" err="1"/>
              <a:t>number</a:t>
            </a:r>
            <a:r>
              <a:rPr lang="tr-TR" sz="2400" dirty="0"/>
              <a:t> of </a:t>
            </a:r>
            <a:r>
              <a:rPr lang="tr-TR" sz="2400" dirty="0" err="1"/>
              <a:t>viable</a:t>
            </a:r>
            <a:r>
              <a:rPr lang="tr-TR" sz="2400" dirty="0"/>
              <a:t> </a:t>
            </a:r>
            <a:r>
              <a:rPr lang="tr-TR" sz="2400" dirty="0" err="1"/>
              <a:t>neurons</a:t>
            </a:r>
            <a:r>
              <a:rPr lang="tr-TR" sz="2400" dirty="0"/>
              <a:t> in </a:t>
            </a:r>
            <a:r>
              <a:rPr lang="tr-TR" sz="2400" dirty="0" err="1"/>
              <a:t>the</a:t>
            </a:r>
            <a:r>
              <a:rPr lang="tr-TR" sz="2400" dirty="0"/>
              <a:t> </a:t>
            </a:r>
            <a:r>
              <a:rPr lang="tr-TR" sz="2400" dirty="0" err="1"/>
              <a:t>hippocampus</a:t>
            </a:r>
            <a:r>
              <a:rPr lang="tr-TR" sz="2400" dirty="0"/>
              <a:t>. </a:t>
            </a:r>
          </a:p>
        </p:txBody>
      </p:sp>
      <p:sp>
        <p:nvSpPr>
          <p:cNvPr id="6" name="Başlık 1">
            <a:extLst>
              <a:ext uri="{FF2B5EF4-FFF2-40B4-BE49-F238E27FC236}">
                <a16:creationId xmlns:a16="http://schemas.microsoft.com/office/drawing/2014/main" id="{A8C03A5E-3E88-44F3-A261-8DDC2CC1C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5983" y="118409"/>
            <a:ext cx="2233820" cy="827570"/>
          </a:xfrm>
        </p:spPr>
        <p:txBody>
          <a:bodyPr>
            <a:normAutofit/>
          </a:bodyPr>
          <a:lstStyle/>
          <a:p>
            <a:r>
              <a:rPr lang="tr-TR" sz="4000" dirty="0"/>
              <a:t>RESULTS</a:t>
            </a:r>
          </a:p>
        </p:txBody>
      </p:sp>
    </p:spTree>
    <p:extLst>
      <p:ext uri="{BB962C8B-B14F-4D97-AF65-F5344CB8AC3E}">
        <p14:creationId xmlns:p14="http://schemas.microsoft.com/office/powerpoint/2010/main" val="32799052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D274F45-304B-48E0-A7B9-66E62ACFE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4839" y="45429"/>
            <a:ext cx="6151536" cy="904352"/>
          </a:xfrm>
        </p:spPr>
        <p:txBody>
          <a:bodyPr>
            <a:normAutofit/>
          </a:bodyPr>
          <a:lstStyle/>
          <a:p>
            <a:r>
              <a:rPr lang="tr-TR" sz="4000" dirty="0"/>
              <a:t>RESULTS</a:t>
            </a:r>
          </a:p>
        </p:txBody>
      </p:sp>
      <p:graphicFrame>
        <p:nvGraphicFramePr>
          <p:cNvPr id="4" name="Grafik 3">
            <a:extLst>
              <a:ext uri="{FF2B5EF4-FFF2-40B4-BE49-F238E27FC236}">
                <a16:creationId xmlns:a16="http://schemas.microsoft.com/office/drawing/2014/main" id="{A7AC3080-BCBA-4018-A7FD-A4C072E612E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07416503"/>
              </p:ext>
            </p:extLst>
          </p:nvPr>
        </p:nvGraphicFramePr>
        <p:xfrm>
          <a:off x="218268" y="1410345"/>
          <a:ext cx="5097651" cy="32437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Metin kutusu 5">
            <a:extLst>
              <a:ext uri="{FF2B5EF4-FFF2-40B4-BE49-F238E27FC236}">
                <a16:creationId xmlns:a16="http://schemas.microsoft.com/office/drawing/2014/main" id="{F7DC27B3-D0AA-4D54-B68A-1C05B2DDD0D1}"/>
              </a:ext>
            </a:extLst>
          </p:cNvPr>
          <p:cNvSpPr txBox="1"/>
          <p:nvPr/>
        </p:nvSpPr>
        <p:spPr>
          <a:xfrm>
            <a:off x="218268" y="5160066"/>
            <a:ext cx="5097651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24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</a:rPr>
              <a:t>Urtica</a:t>
            </a:r>
            <a:r>
              <a:rPr kumimoji="0" lang="tr-TR" altLang="tr-TR" sz="24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</a:rPr>
              <a:t> </a:t>
            </a:r>
            <a:r>
              <a:rPr kumimoji="0" lang="tr-TR" altLang="tr-TR" sz="24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</a:rPr>
              <a:t>Dioica</a:t>
            </a:r>
            <a:r>
              <a:rPr kumimoji="0" lang="tr-TR" altLang="tr-TR" sz="24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</a:rPr>
              <a:t> </a:t>
            </a:r>
            <a:r>
              <a:rPr kumimoji="0" lang="tr-TR" altLang="tr-TR" sz="24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</a:rPr>
              <a:t>reduced</a:t>
            </a:r>
            <a:r>
              <a:rPr kumimoji="0" lang="tr-TR" altLang="tr-TR" sz="24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</a:rPr>
              <a:t> </a:t>
            </a:r>
            <a:r>
              <a:rPr kumimoji="0" lang="tr-TR" altLang="tr-TR" sz="24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</a:rPr>
              <a:t>number</a:t>
            </a:r>
            <a:r>
              <a:rPr kumimoji="0" lang="tr-TR" altLang="tr-TR" sz="24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</a:rPr>
              <a:t> of </a:t>
            </a:r>
            <a:r>
              <a:rPr kumimoji="0" lang="tr-TR" altLang="tr-TR" sz="24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</a:rPr>
              <a:t>the</a:t>
            </a:r>
            <a:r>
              <a:rPr kumimoji="0" lang="tr-TR" altLang="tr-TR" sz="24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</a:rPr>
              <a:t> </a:t>
            </a:r>
            <a:r>
              <a:rPr lang="tr-TR" altLang="tr-TR" sz="2400" dirty="0">
                <a:solidFill>
                  <a:srgbClr val="202124"/>
                </a:solidFill>
              </a:rPr>
              <a:t>Aβ </a:t>
            </a:r>
            <a:r>
              <a:rPr kumimoji="0" lang="tr-TR" altLang="tr-TR" sz="24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</a:rPr>
              <a:t>plaques</a:t>
            </a:r>
            <a:r>
              <a:rPr kumimoji="0" lang="tr-TR" altLang="tr-TR" sz="24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</a:rPr>
              <a:t> in </a:t>
            </a:r>
            <a:r>
              <a:rPr kumimoji="0" lang="tr-TR" altLang="tr-TR" sz="24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</a:rPr>
              <a:t>Alzheimer's</a:t>
            </a:r>
            <a:r>
              <a:rPr kumimoji="0" lang="tr-TR" altLang="tr-TR" sz="24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</a:rPr>
              <a:t> </a:t>
            </a:r>
            <a:r>
              <a:rPr kumimoji="0" lang="tr-TR" altLang="tr-TR" sz="24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</a:rPr>
              <a:t>disease</a:t>
            </a:r>
            <a:r>
              <a:rPr kumimoji="0" lang="tr-TR" altLang="tr-TR" sz="24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</a:rPr>
              <a:t> model</a:t>
            </a:r>
            <a:r>
              <a:rPr kumimoji="0" lang="tr-TR" altLang="tr-T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</a:p>
        </p:txBody>
      </p:sp>
      <p:grpSp>
        <p:nvGrpSpPr>
          <p:cNvPr id="17" name="Grup 16">
            <a:extLst>
              <a:ext uri="{FF2B5EF4-FFF2-40B4-BE49-F238E27FC236}">
                <a16:creationId xmlns:a16="http://schemas.microsoft.com/office/drawing/2014/main" id="{DEF2A72A-2580-43E7-90FD-C1E464503B75}"/>
              </a:ext>
            </a:extLst>
          </p:cNvPr>
          <p:cNvGrpSpPr/>
          <p:nvPr/>
        </p:nvGrpSpPr>
        <p:grpSpPr>
          <a:xfrm>
            <a:off x="6421465" y="1110313"/>
            <a:ext cx="5097651" cy="5250082"/>
            <a:chOff x="6421465" y="1110313"/>
            <a:chExt cx="5097651" cy="5250082"/>
          </a:xfrm>
        </p:grpSpPr>
        <p:grpSp>
          <p:nvGrpSpPr>
            <p:cNvPr id="7" name="Grup 6">
              <a:extLst>
                <a:ext uri="{FF2B5EF4-FFF2-40B4-BE49-F238E27FC236}">
                  <a16:creationId xmlns:a16="http://schemas.microsoft.com/office/drawing/2014/main" id="{3845069B-FF92-4667-AC07-4203B3A88E8B}"/>
                </a:ext>
              </a:extLst>
            </p:cNvPr>
            <p:cNvGrpSpPr/>
            <p:nvPr/>
          </p:nvGrpSpPr>
          <p:grpSpPr>
            <a:xfrm>
              <a:off x="6421465" y="1110313"/>
              <a:ext cx="5097651" cy="5250082"/>
              <a:chOff x="6421465" y="1110313"/>
              <a:chExt cx="5097651" cy="5250082"/>
            </a:xfrm>
          </p:grpSpPr>
          <p:grpSp>
            <p:nvGrpSpPr>
              <p:cNvPr id="11" name="Grup 10">
                <a:extLst>
                  <a:ext uri="{FF2B5EF4-FFF2-40B4-BE49-F238E27FC236}">
                    <a16:creationId xmlns:a16="http://schemas.microsoft.com/office/drawing/2014/main" id="{2449F101-8E14-4430-96A2-217134EAC305}"/>
                  </a:ext>
                </a:extLst>
              </p:cNvPr>
              <p:cNvGrpSpPr/>
              <p:nvPr/>
            </p:nvGrpSpPr>
            <p:grpSpPr>
              <a:xfrm>
                <a:off x="6421465" y="1110313"/>
                <a:ext cx="5097651" cy="5250082"/>
                <a:chOff x="6421465" y="1110313"/>
                <a:chExt cx="4490053" cy="5250082"/>
              </a:xfrm>
            </p:grpSpPr>
            <p:pic>
              <p:nvPicPr>
                <p:cNvPr id="5" name="Resim 4">
                  <a:extLst>
                    <a:ext uri="{FF2B5EF4-FFF2-40B4-BE49-F238E27FC236}">
                      <a16:creationId xmlns:a16="http://schemas.microsoft.com/office/drawing/2014/main" id="{C50DC9D6-73E9-4845-B161-19100B3465EB}"/>
                    </a:ext>
                  </a:extLst>
                </p:cNvPr>
                <p:cNvPicPr preferRelativeResize="0"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sharpenSoften amount="40000"/>
                          </a14:imgEffect>
                          <a14:imgEffect>
                            <a14:brightnessContrast bright="9000" contrast="-6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421465" y="1110313"/>
                  <a:ext cx="3360000" cy="2520000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</p:pic>
            <p:pic>
              <p:nvPicPr>
                <p:cNvPr id="8" name="Resim 7">
                  <a:extLst>
                    <a:ext uri="{FF2B5EF4-FFF2-40B4-BE49-F238E27FC236}">
                      <a16:creationId xmlns:a16="http://schemas.microsoft.com/office/drawing/2014/main" id="{BB7EBDA4-08D0-40C6-B9B3-7AB95E2060A5}"/>
                    </a:ext>
                  </a:extLst>
                </p:cNvPr>
                <p:cNvPicPr preferRelativeResize="0"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sharpenSoften amount="30000"/>
                          </a14:imgEffect>
                          <a14:imgEffect>
                            <a14:brightnessContrast bright="10000" contrast="-7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421465" y="3840395"/>
                  <a:ext cx="3360000" cy="2520000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</p:pic>
            <p:sp>
              <p:nvSpPr>
                <p:cNvPr id="9" name="Dikdörtgen 8">
                  <a:extLst>
                    <a:ext uri="{FF2B5EF4-FFF2-40B4-BE49-F238E27FC236}">
                      <a16:creationId xmlns:a16="http://schemas.microsoft.com/office/drawing/2014/main" id="{2A80C3B2-F254-4294-98F7-B1380514D48D}"/>
                    </a:ext>
                  </a:extLst>
                </p:cNvPr>
                <p:cNvSpPr/>
                <p:nvPr/>
              </p:nvSpPr>
              <p:spPr>
                <a:xfrm>
                  <a:off x="9974696" y="2151278"/>
                  <a:ext cx="936822" cy="438069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tr-TR" b="1" dirty="0">
                      <a:solidFill>
                        <a:schemeClr val="tx1"/>
                      </a:solidFill>
                    </a:rPr>
                    <a:t>STZ</a:t>
                  </a:r>
                </a:p>
              </p:txBody>
            </p:sp>
            <p:sp>
              <p:nvSpPr>
                <p:cNvPr id="10" name="Dikdörtgen 9">
                  <a:extLst>
                    <a:ext uri="{FF2B5EF4-FFF2-40B4-BE49-F238E27FC236}">
                      <a16:creationId xmlns:a16="http://schemas.microsoft.com/office/drawing/2014/main" id="{27D4B7D6-8F9F-40BA-8200-47FB141974CD}"/>
                    </a:ext>
                  </a:extLst>
                </p:cNvPr>
                <p:cNvSpPr/>
                <p:nvPr/>
              </p:nvSpPr>
              <p:spPr>
                <a:xfrm>
                  <a:off x="9974696" y="4721997"/>
                  <a:ext cx="936822" cy="438069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tr-TR" b="1" dirty="0">
                      <a:solidFill>
                        <a:schemeClr val="tx1"/>
                      </a:solidFill>
                    </a:rPr>
                    <a:t>STZ-UD</a:t>
                  </a:r>
                </a:p>
              </p:txBody>
            </p:sp>
          </p:grpSp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D6A1819C-BFB8-4B46-83B4-43C2176086E6}"/>
                  </a:ext>
                </a:extLst>
              </p:cNvPr>
              <p:cNvSpPr/>
              <p:nvPr/>
            </p:nvSpPr>
            <p:spPr>
              <a:xfrm>
                <a:off x="9130748" y="2151278"/>
                <a:ext cx="238539" cy="234113"/>
              </a:xfrm>
              <a:prstGeom prst="ellipse">
                <a:avLst/>
              </a:prstGeom>
              <a:noFill/>
              <a:ln w="381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877CEC90-BFB7-4B64-A1C4-97AF7F119A52}"/>
                  </a:ext>
                </a:extLst>
              </p:cNvPr>
              <p:cNvSpPr/>
              <p:nvPr/>
            </p:nvSpPr>
            <p:spPr>
              <a:xfrm>
                <a:off x="8004315" y="2682113"/>
                <a:ext cx="748748" cy="559918"/>
              </a:xfrm>
              <a:prstGeom prst="ellipse">
                <a:avLst/>
              </a:prstGeom>
              <a:noFill/>
              <a:ln w="381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BF49653A-D292-4E8B-B543-1787BF97DAD1}"/>
                  </a:ext>
                </a:extLst>
              </p:cNvPr>
              <p:cNvSpPr/>
              <p:nvPr/>
            </p:nvSpPr>
            <p:spPr>
              <a:xfrm>
                <a:off x="8431697" y="3285506"/>
                <a:ext cx="238539" cy="234113"/>
              </a:xfrm>
              <a:prstGeom prst="ellipse">
                <a:avLst/>
              </a:prstGeom>
              <a:noFill/>
              <a:ln w="381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D1B1F4B5-3AEE-4B99-9235-D6E4138AD8EA}"/>
                  </a:ext>
                </a:extLst>
              </p:cNvPr>
              <p:cNvSpPr/>
              <p:nvPr/>
            </p:nvSpPr>
            <p:spPr>
              <a:xfrm>
                <a:off x="6944139" y="1110313"/>
                <a:ext cx="901148" cy="1040965"/>
              </a:xfrm>
              <a:prstGeom prst="ellipse">
                <a:avLst/>
              </a:prstGeom>
              <a:noFill/>
              <a:ln w="381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</p:grp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EF57CF4-99C3-4CA6-9E72-07C95E598AFE}"/>
                </a:ext>
              </a:extLst>
            </p:cNvPr>
            <p:cNvSpPr/>
            <p:nvPr/>
          </p:nvSpPr>
          <p:spPr>
            <a:xfrm>
              <a:off x="7845287" y="5630630"/>
              <a:ext cx="357809" cy="266587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EBE07A44-B23B-45F7-BD8F-2B3D1C9AAE24}"/>
                </a:ext>
              </a:extLst>
            </p:cNvPr>
            <p:cNvSpPr/>
            <p:nvPr/>
          </p:nvSpPr>
          <p:spPr>
            <a:xfrm>
              <a:off x="8014254" y="5068819"/>
              <a:ext cx="357809" cy="266587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</p:spTree>
    <p:extLst>
      <p:ext uri="{BB962C8B-B14F-4D97-AF65-F5344CB8AC3E}">
        <p14:creationId xmlns:p14="http://schemas.microsoft.com/office/powerpoint/2010/main" val="24398312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AEA8FBB-E434-48F2-913C-55F5308609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2000" b="1" dirty="0"/>
              <a:t>WESTERN BLOT </a:t>
            </a:r>
          </a:p>
        </p:txBody>
      </p:sp>
      <p:pic>
        <p:nvPicPr>
          <p:cNvPr id="5" name="Resim 4" descr="kişi, iç mekan içeren bir resim&#10;&#10;Açıklama otomatik olarak oluşturuldu">
            <a:extLst>
              <a:ext uri="{FF2B5EF4-FFF2-40B4-BE49-F238E27FC236}">
                <a16:creationId xmlns:a16="http://schemas.microsoft.com/office/drawing/2014/main" id="{1B7B2C16-0137-4224-9E0E-0ED4F1B606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822894" y="2062716"/>
            <a:ext cx="3643423" cy="2732567"/>
          </a:xfrm>
          <a:prstGeom prst="rect">
            <a:avLst/>
          </a:prstGeom>
        </p:spPr>
      </p:pic>
      <p:pic>
        <p:nvPicPr>
          <p:cNvPr id="7" name="Resim 6" descr="iç mekan içeren bir resim&#10;&#10;Açıklama otomatik olarak oluşturuldu">
            <a:extLst>
              <a:ext uri="{FF2B5EF4-FFF2-40B4-BE49-F238E27FC236}">
                <a16:creationId xmlns:a16="http://schemas.microsoft.com/office/drawing/2014/main" id="{49D951CB-20C2-4B77-ADAD-E622639632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28761" y="1578312"/>
            <a:ext cx="5387487" cy="4040614"/>
          </a:xfrm>
          <a:prstGeom prst="rect">
            <a:avLst/>
          </a:prstGeom>
        </p:spPr>
      </p:pic>
      <p:sp>
        <p:nvSpPr>
          <p:cNvPr id="8" name="Başlık 1">
            <a:extLst>
              <a:ext uri="{FF2B5EF4-FFF2-40B4-BE49-F238E27FC236}">
                <a16:creationId xmlns:a16="http://schemas.microsoft.com/office/drawing/2014/main" id="{372389DB-4AFE-4125-9BA3-7651EEF06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9591675" cy="904875"/>
          </a:xfrm>
        </p:spPr>
        <p:txBody>
          <a:bodyPr>
            <a:normAutofit/>
          </a:bodyPr>
          <a:lstStyle/>
          <a:p>
            <a:r>
              <a:rPr lang="tr-TR" sz="4000" dirty="0"/>
              <a:t>RESULTS</a:t>
            </a:r>
          </a:p>
        </p:txBody>
      </p:sp>
    </p:spTree>
    <p:extLst>
      <p:ext uri="{BB962C8B-B14F-4D97-AF65-F5344CB8AC3E}">
        <p14:creationId xmlns:p14="http://schemas.microsoft.com/office/powerpoint/2010/main" val="5675647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5">
            <a:extLst>
              <a:ext uri="{FF2B5EF4-FFF2-40B4-BE49-F238E27FC236}">
                <a16:creationId xmlns:a16="http://schemas.microsoft.com/office/drawing/2014/main" id="{F794789C-4D09-4D14-B87A-48C31E9574B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21418630"/>
              </p:ext>
            </p:extLst>
          </p:nvPr>
        </p:nvGraphicFramePr>
        <p:xfrm>
          <a:off x="259937" y="1433013"/>
          <a:ext cx="7232679" cy="3111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Yıldız: 5 Nokta 1">
            <a:extLst>
              <a:ext uri="{FF2B5EF4-FFF2-40B4-BE49-F238E27FC236}">
                <a16:creationId xmlns:a16="http://schemas.microsoft.com/office/drawing/2014/main" id="{ADBEF5A1-8B86-4B98-8C13-A1EB30158C60}"/>
              </a:ext>
            </a:extLst>
          </p:cNvPr>
          <p:cNvSpPr/>
          <p:nvPr/>
        </p:nvSpPr>
        <p:spPr>
          <a:xfrm>
            <a:off x="4145197" y="2564957"/>
            <a:ext cx="174397" cy="15985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350"/>
          </a:p>
        </p:txBody>
      </p:sp>
      <p:sp>
        <p:nvSpPr>
          <p:cNvPr id="5" name="Başlık 1">
            <a:extLst>
              <a:ext uri="{FF2B5EF4-FFF2-40B4-BE49-F238E27FC236}">
                <a16:creationId xmlns:a16="http://schemas.microsoft.com/office/drawing/2014/main" id="{F5B841BF-5506-499C-8207-9A474A104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5983" y="118409"/>
            <a:ext cx="2233820" cy="827570"/>
          </a:xfrm>
        </p:spPr>
        <p:txBody>
          <a:bodyPr>
            <a:normAutofit/>
          </a:bodyPr>
          <a:lstStyle/>
          <a:p>
            <a:r>
              <a:rPr lang="tr-TR" sz="4000" dirty="0"/>
              <a:t>RESULTS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26F5F52E-245C-42DE-A688-D053FAA27F3B}"/>
              </a:ext>
            </a:extLst>
          </p:cNvPr>
          <p:cNvSpPr txBox="1"/>
          <p:nvPr/>
        </p:nvSpPr>
        <p:spPr>
          <a:xfrm>
            <a:off x="61179" y="4951731"/>
            <a:ext cx="11723427" cy="11430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r-TR" sz="2400" dirty="0"/>
              <a:t>At </a:t>
            </a:r>
            <a:r>
              <a:rPr lang="tr-TR" sz="2400" dirty="0" err="1"/>
              <a:t>the</a:t>
            </a:r>
            <a:r>
              <a:rPr lang="tr-TR" sz="2400" dirty="0"/>
              <a:t> </a:t>
            </a:r>
            <a:r>
              <a:rPr lang="tr-TR" sz="2400" dirty="0" err="1"/>
              <a:t>molecular</a:t>
            </a:r>
            <a:r>
              <a:rPr lang="tr-TR" sz="2400" dirty="0"/>
              <a:t> </a:t>
            </a:r>
            <a:r>
              <a:rPr lang="tr-TR" sz="2400" dirty="0" err="1"/>
              <a:t>analysis</a:t>
            </a:r>
            <a:r>
              <a:rPr lang="tr-TR" sz="2400" dirty="0"/>
              <a:t>, </a:t>
            </a:r>
            <a:r>
              <a:rPr lang="tr-TR" sz="2400" dirty="0" err="1"/>
              <a:t>compared</a:t>
            </a:r>
            <a:r>
              <a:rPr lang="tr-TR" sz="2400" dirty="0"/>
              <a:t> </a:t>
            </a:r>
            <a:r>
              <a:rPr lang="tr-TR" sz="2400" dirty="0" err="1"/>
              <a:t>to</a:t>
            </a:r>
            <a:r>
              <a:rPr lang="tr-TR" sz="2400" dirty="0"/>
              <a:t> </a:t>
            </a:r>
            <a:r>
              <a:rPr lang="tr-TR" sz="2400" dirty="0" err="1"/>
              <a:t>the</a:t>
            </a:r>
            <a:r>
              <a:rPr lang="tr-TR" sz="2400" dirty="0"/>
              <a:t> </a:t>
            </a:r>
            <a:r>
              <a:rPr lang="tr-TR" sz="2400" dirty="0" err="1"/>
              <a:t>control</a:t>
            </a:r>
            <a:r>
              <a:rPr lang="tr-TR" sz="2400" dirty="0"/>
              <a:t> </a:t>
            </a:r>
            <a:r>
              <a:rPr lang="tr-TR" sz="2400" dirty="0" err="1"/>
              <a:t>groups</a:t>
            </a:r>
            <a:r>
              <a:rPr lang="tr-TR" sz="2400" dirty="0"/>
              <a:t>, STZ </a:t>
            </a:r>
            <a:r>
              <a:rPr lang="tr-TR" sz="2400" dirty="0" err="1"/>
              <a:t>injection</a:t>
            </a:r>
            <a:r>
              <a:rPr lang="tr-TR" sz="2400" dirty="0"/>
              <a:t> </a:t>
            </a:r>
            <a:r>
              <a:rPr lang="tr-TR" sz="2400" dirty="0" err="1"/>
              <a:t>increased</a:t>
            </a:r>
            <a:r>
              <a:rPr lang="tr-TR" sz="2400" dirty="0"/>
              <a:t> </a:t>
            </a:r>
            <a:r>
              <a:rPr lang="tr-TR" sz="2400" dirty="0" err="1"/>
              <a:t>the</a:t>
            </a:r>
            <a:r>
              <a:rPr lang="tr-TR" sz="2400" dirty="0"/>
              <a:t> </a:t>
            </a:r>
            <a:r>
              <a:rPr lang="tr-TR" sz="2400" dirty="0" err="1"/>
              <a:t>amount</a:t>
            </a:r>
            <a:r>
              <a:rPr lang="tr-TR" sz="2400" dirty="0"/>
              <a:t> of BACE </a:t>
            </a:r>
            <a:r>
              <a:rPr lang="tr-TR" sz="2400" dirty="0" err="1"/>
              <a:t>which</a:t>
            </a:r>
            <a:r>
              <a:rPr lang="tr-TR" sz="2400" dirty="0"/>
              <a:t> </a:t>
            </a:r>
            <a:r>
              <a:rPr lang="tr-TR" sz="2400" dirty="0" err="1"/>
              <a:t>are</a:t>
            </a:r>
            <a:r>
              <a:rPr lang="tr-TR" sz="2400" dirty="0"/>
              <a:t> </a:t>
            </a:r>
            <a:r>
              <a:rPr lang="tr-TR" sz="2400" dirty="0" err="1"/>
              <a:t>ameliorated</a:t>
            </a:r>
            <a:r>
              <a:rPr lang="tr-TR" sz="2400" dirty="0"/>
              <a:t> </a:t>
            </a:r>
            <a:r>
              <a:rPr lang="tr-TR" sz="2400" dirty="0" err="1"/>
              <a:t>by</a:t>
            </a:r>
            <a:r>
              <a:rPr lang="tr-TR" sz="2400" dirty="0"/>
              <a:t> </a:t>
            </a:r>
            <a:r>
              <a:rPr lang="tr-TR" sz="2400" dirty="0" err="1"/>
              <a:t>the</a:t>
            </a:r>
            <a:r>
              <a:rPr lang="tr-TR" sz="2400" dirty="0"/>
              <a:t> UD </a:t>
            </a:r>
            <a:r>
              <a:rPr lang="tr-TR" sz="2400" dirty="0" err="1"/>
              <a:t>treatment</a:t>
            </a:r>
            <a:r>
              <a:rPr lang="tr-TR" sz="2400" dirty="0"/>
              <a:t>.</a:t>
            </a:r>
          </a:p>
        </p:txBody>
      </p:sp>
      <p:grpSp>
        <p:nvGrpSpPr>
          <p:cNvPr id="13" name="Grup 12">
            <a:extLst>
              <a:ext uri="{FF2B5EF4-FFF2-40B4-BE49-F238E27FC236}">
                <a16:creationId xmlns:a16="http://schemas.microsoft.com/office/drawing/2014/main" id="{2284009D-D9B3-4495-8235-9E657905C3A0}"/>
              </a:ext>
            </a:extLst>
          </p:cNvPr>
          <p:cNvGrpSpPr/>
          <p:nvPr/>
        </p:nvGrpSpPr>
        <p:grpSpPr>
          <a:xfrm>
            <a:off x="7863092" y="2095984"/>
            <a:ext cx="4068971" cy="1768083"/>
            <a:chOff x="6740055" y="2724812"/>
            <a:chExt cx="4068971" cy="1768083"/>
          </a:xfrm>
        </p:grpSpPr>
        <p:pic>
          <p:nvPicPr>
            <p:cNvPr id="7" name="Resim 6">
              <a:extLst>
                <a:ext uri="{FF2B5EF4-FFF2-40B4-BE49-F238E27FC236}">
                  <a16:creationId xmlns:a16="http://schemas.microsoft.com/office/drawing/2014/main" id="{793899D6-90B1-4072-AEFB-E4A7DCF70AAB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40055" y="2724812"/>
              <a:ext cx="4068971" cy="142004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2" name="Grup 11">
              <a:extLst>
                <a:ext uri="{FF2B5EF4-FFF2-40B4-BE49-F238E27FC236}">
                  <a16:creationId xmlns:a16="http://schemas.microsoft.com/office/drawing/2014/main" id="{4AB98404-D30F-4B44-8069-B7B3F0AD238C}"/>
                </a:ext>
              </a:extLst>
            </p:cNvPr>
            <p:cNvGrpSpPr/>
            <p:nvPr/>
          </p:nvGrpSpPr>
          <p:grpSpPr>
            <a:xfrm>
              <a:off x="7574505" y="4076399"/>
              <a:ext cx="2354250" cy="416496"/>
              <a:chOff x="7574505" y="4076399"/>
              <a:chExt cx="2354250" cy="416496"/>
            </a:xfrm>
          </p:grpSpPr>
          <p:sp>
            <p:nvSpPr>
              <p:cNvPr id="8" name="Dikdörtgen 7">
                <a:extLst>
                  <a:ext uri="{FF2B5EF4-FFF2-40B4-BE49-F238E27FC236}">
                    <a16:creationId xmlns:a16="http://schemas.microsoft.com/office/drawing/2014/main" id="{7E5995DA-16EC-4D88-A526-312B22C9E2C8}"/>
                  </a:ext>
                </a:extLst>
              </p:cNvPr>
              <p:cNvSpPr/>
              <p:nvPr/>
            </p:nvSpPr>
            <p:spPr>
              <a:xfrm>
                <a:off x="7574505" y="4076399"/>
                <a:ext cx="750632" cy="39603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r-TR" sz="1000" b="1" dirty="0">
                    <a:solidFill>
                      <a:schemeClr val="tx1"/>
                    </a:solidFill>
                  </a:rPr>
                  <a:t>Control</a:t>
                </a:r>
              </a:p>
            </p:txBody>
          </p:sp>
          <p:sp>
            <p:nvSpPr>
              <p:cNvPr id="9" name="Dikdörtgen 8">
                <a:extLst>
                  <a:ext uri="{FF2B5EF4-FFF2-40B4-BE49-F238E27FC236}">
                    <a16:creationId xmlns:a16="http://schemas.microsoft.com/office/drawing/2014/main" id="{D58B8AF4-8B50-4D28-8670-73C7A82CA4B7}"/>
                  </a:ext>
                </a:extLst>
              </p:cNvPr>
              <p:cNvSpPr/>
              <p:nvPr/>
            </p:nvSpPr>
            <p:spPr>
              <a:xfrm>
                <a:off x="8259175" y="4092319"/>
                <a:ext cx="573205" cy="39603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r-TR" sz="1000" b="1" dirty="0">
                    <a:solidFill>
                      <a:schemeClr val="tx1"/>
                    </a:solidFill>
                  </a:rPr>
                  <a:t>CSF</a:t>
                </a:r>
              </a:p>
            </p:txBody>
          </p:sp>
          <p:sp>
            <p:nvSpPr>
              <p:cNvPr id="10" name="Dikdörtgen 9">
                <a:extLst>
                  <a:ext uri="{FF2B5EF4-FFF2-40B4-BE49-F238E27FC236}">
                    <a16:creationId xmlns:a16="http://schemas.microsoft.com/office/drawing/2014/main" id="{EC8BD2A7-338F-4F30-9843-5266F9006165}"/>
                  </a:ext>
                </a:extLst>
              </p:cNvPr>
              <p:cNvSpPr/>
              <p:nvPr/>
            </p:nvSpPr>
            <p:spPr>
              <a:xfrm>
                <a:off x="8807362" y="4094591"/>
                <a:ext cx="573205" cy="39603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r-TR" sz="1000" b="1" dirty="0">
                    <a:solidFill>
                      <a:schemeClr val="tx1"/>
                    </a:solidFill>
                  </a:rPr>
                  <a:t>STZ</a:t>
                </a:r>
              </a:p>
            </p:txBody>
          </p:sp>
          <p:sp>
            <p:nvSpPr>
              <p:cNvPr id="11" name="Dikdörtgen 10">
                <a:extLst>
                  <a:ext uri="{FF2B5EF4-FFF2-40B4-BE49-F238E27FC236}">
                    <a16:creationId xmlns:a16="http://schemas.microsoft.com/office/drawing/2014/main" id="{9FE59C11-5412-4399-8EC4-3090780011FD}"/>
                  </a:ext>
                </a:extLst>
              </p:cNvPr>
              <p:cNvSpPr/>
              <p:nvPr/>
            </p:nvSpPr>
            <p:spPr>
              <a:xfrm>
                <a:off x="9355550" y="4096863"/>
                <a:ext cx="573205" cy="39603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r-TR" sz="1000" b="1" dirty="0">
                    <a:solidFill>
                      <a:schemeClr val="tx1"/>
                    </a:solidFill>
                  </a:rPr>
                  <a:t>STZ-UD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129398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3">
            <a:extLst>
              <a:ext uri="{FF2B5EF4-FFF2-40B4-BE49-F238E27FC236}">
                <a16:creationId xmlns:a16="http://schemas.microsoft.com/office/drawing/2014/main" id="{9E0A90FA-4B82-4A47-B225-DE1AA8A43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9591989" cy="904352"/>
          </a:xfrm>
        </p:spPr>
        <p:txBody>
          <a:bodyPr/>
          <a:lstStyle/>
          <a:p>
            <a:r>
              <a:rPr lang="tr-TR" sz="2800" dirty="0"/>
              <a:t>RESULTS</a:t>
            </a:r>
            <a:endParaRPr lang="en-US" dirty="0"/>
          </a:p>
        </p:txBody>
      </p:sp>
      <p:graphicFrame>
        <p:nvGraphicFramePr>
          <p:cNvPr id="7" name="Chart 5">
            <a:extLst>
              <a:ext uri="{FF2B5EF4-FFF2-40B4-BE49-F238E27FC236}">
                <a16:creationId xmlns:a16="http://schemas.microsoft.com/office/drawing/2014/main" id="{86F2B487-6689-4BA1-AD2A-322151545562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363963027"/>
              </p:ext>
            </p:extLst>
          </p:nvPr>
        </p:nvGraphicFramePr>
        <p:xfrm>
          <a:off x="753140" y="2934585"/>
          <a:ext cx="5181600" cy="34376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5">
            <a:extLst>
              <a:ext uri="{FF2B5EF4-FFF2-40B4-BE49-F238E27FC236}">
                <a16:creationId xmlns:a16="http://schemas.microsoft.com/office/drawing/2014/main" id="{8685BC70-6EF4-4A28-8E2C-134C30E7C6A3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888179829"/>
              </p:ext>
            </p:extLst>
          </p:nvPr>
        </p:nvGraphicFramePr>
        <p:xfrm>
          <a:off x="6172199" y="3072809"/>
          <a:ext cx="5427921" cy="32994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Yıldız: 5 Nokta 3">
            <a:extLst>
              <a:ext uri="{FF2B5EF4-FFF2-40B4-BE49-F238E27FC236}">
                <a16:creationId xmlns:a16="http://schemas.microsoft.com/office/drawing/2014/main" id="{90D1FFC6-1430-4ADE-8886-FECF1FE6E425}"/>
              </a:ext>
            </a:extLst>
          </p:cNvPr>
          <p:cNvSpPr/>
          <p:nvPr/>
        </p:nvSpPr>
        <p:spPr>
          <a:xfrm>
            <a:off x="10845209" y="4433777"/>
            <a:ext cx="138224" cy="12759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67A8F072-1833-4727-A8D1-8DAF62038ADC}"/>
              </a:ext>
            </a:extLst>
          </p:cNvPr>
          <p:cNvSpPr txBox="1"/>
          <p:nvPr/>
        </p:nvSpPr>
        <p:spPr>
          <a:xfrm>
            <a:off x="999460" y="954312"/>
            <a:ext cx="94307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US" dirty="0"/>
            </a:br>
            <a:r>
              <a:rPr lang="tr-TR" b="0" i="0" dirty="0">
                <a:solidFill>
                  <a:srgbClr val="202124"/>
                </a:solidFill>
                <a:effectLst/>
                <a:latin typeface="Google Sans"/>
              </a:rPr>
              <a:t>NMDR</a:t>
            </a:r>
            <a:r>
              <a:rPr lang="en-US" b="0" i="0" dirty="0">
                <a:solidFill>
                  <a:srgbClr val="202124"/>
                </a:solidFill>
                <a:effectLst/>
                <a:latin typeface="Google Sans"/>
              </a:rPr>
              <a:t> and </a:t>
            </a:r>
            <a:r>
              <a:rPr lang="tr-TR" dirty="0">
                <a:solidFill>
                  <a:srgbClr val="202124"/>
                </a:solidFill>
                <a:latin typeface="Google Sans"/>
              </a:rPr>
              <a:t>CAMKII</a:t>
            </a:r>
            <a:r>
              <a:rPr lang="en-US" b="0" i="0" dirty="0">
                <a:solidFill>
                  <a:srgbClr val="202124"/>
                </a:solidFill>
                <a:effectLst/>
                <a:latin typeface="Google Sans"/>
              </a:rPr>
              <a:t> proteins, which are involved in learning and memory, were significantly decreased in </a:t>
            </a:r>
            <a:r>
              <a:rPr lang="tr-TR" b="0" i="0" dirty="0">
                <a:solidFill>
                  <a:srgbClr val="202124"/>
                </a:solidFill>
                <a:effectLst/>
                <a:latin typeface="Google Sans"/>
              </a:rPr>
              <a:t>STZ </a:t>
            </a:r>
            <a:r>
              <a:rPr lang="tr-TR" dirty="0" err="1">
                <a:solidFill>
                  <a:srgbClr val="202124"/>
                </a:solidFill>
                <a:latin typeface="Google Sans"/>
              </a:rPr>
              <a:t>group</a:t>
            </a:r>
            <a:r>
              <a:rPr lang="tr-TR" dirty="0">
                <a:solidFill>
                  <a:srgbClr val="202124"/>
                </a:solidFill>
                <a:latin typeface="Google Sans"/>
              </a:rPr>
              <a:t> </a:t>
            </a:r>
            <a:r>
              <a:rPr lang="en-US" b="0" i="0" dirty="0">
                <a:solidFill>
                  <a:srgbClr val="202124"/>
                </a:solidFill>
                <a:effectLst/>
                <a:latin typeface="Google Sans"/>
              </a:rPr>
              <a:t>and increased in the treatment group</a:t>
            </a:r>
            <a:r>
              <a:rPr lang="tr-TR" b="0" i="0" dirty="0">
                <a:solidFill>
                  <a:srgbClr val="202124"/>
                </a:solidFill>
                <a:effectLst/>
                <a:latin typeface="Google Sans"/>
              </a:rPr>
              <a:t>. </a:t>
            </a:r>
          </a:p>
          <a:p>
            <a:endParaRPr lang="tr-TR" dirty="0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51DD7C4A-C520-4654-8BD4-6386A88701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2296" y="2757627"/>
            <a:ext cx="3657600" cy="933450"/>
          </a:xfrm>
          <a:prstGeom prst="rect">
            <a:avLst/>
          </a:prstGeom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D3DB1265-E339-456E-956F-24CEFCD307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15714" y="2645363"/>
            <a:ext cx="3600450" cy="93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3056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>
            <a:extLst>
              <a:ext uri="{FF2B5EF4-FFF2-40B4-BE49-F238E27FC236}">
                <a16:creationId xmlns:a16="http://schemas.microsoft.com/office/drawing/2014/main" id="{5A12A31F-D0E6-4C54-AFBC-ECA938570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2800" dirty="0"/>
              <a:t>RESULTS</a:t>
            </a:r>
            <a:endParaRPr lang="tr-TR" dirty="0"/>
          </a:p>
        </p:txBody>
      </p:sp>
      <p:graphicFrame>
        <p:nvGraphicFramePr>
          <p:cNvPr id="5" name="Chart 5">
            <a:extLst>
              <a:ext uri="{FF2B5EF4-FFF2-40B4-BE49-F238E27FC236}">
                <a16:creationId xmlns:a16="http://schemas.microsoft.com/office/drawing/2014/main" id="{7F891FE4-06CB-4B38-B23C-6BBEE5440EDB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115193595"/>
              </p:ext>
            </p:extLst>
          </p:nvPr>
        </p:nvGraphicFramePr>
        <p:xfrm>
          <a:off x="838200" y="2955851"/>
          <a:ext cx="5181600" cy="34163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8D1E9278-EB25-4B83-BE44-D2D44B88D54E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061270200"/>
              </p:ext>
            </p:extLst>
          </p:nvPr>
        </p:nvGraphicFramePr>
        <p:xfrm>
          <a:off x="6172200" y="2955851"/>
          <a:ext cx="5087679" cy="34163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Metin kutusu 6">
            <a:extLst>
              <a:ext uri="{FF2B5EF4-FFF2-40B4-BE49-F238E27FC236}">
                <a16:creationId xmlns:a16="http://schemas.microsoft.com/office/drawing/2014/main" id="{421C6208-2F64-4295-96F9-6228EE0C21A5}"/>
              </a:ext>
            </a:extLst>
          </p:cNvPr>
          <p:cNvSpPr txBox="1"/>
          <p:nvPr/>
        </p:nvSpPr>
        <p:spPr>
          <a:xfrm>
            <a:off x="1073888" y="1180214"/>
            <a:ext cx="910147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/>
              <a:t>Brevican</a:t>
            </a:r>
            <a:r>
              <a:rPr lang="tr-TR" dirty="0"/>
              <a:t>, is </a:t>
            </a:r>
            <a:r>
              <a:rPr lang="tr-TR" dirty="0" err="1"/>
              <a:t>involved</a:t>
            </a:r>
            <a:r>
              <a:rPr lang="tr-TR" dirty="0"/>
              <a:t> in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increase</a:t>
            </a:r>
            <a:r>
              <a:rPr lang="tr-TR" dirty="0"/>
              <a:t> of </a:t>
            </a:r>
            <a:r>
              <a:rPr lang="tr-TR" dirty="0" err="1"/>
              <a:t>new</a:t>
            </a:r>
            <a:r>
              <a:rPr lang="tr-TR" dirty="0"/>
              <a:t> </a:t>
            </a:r>
            <a:r>
              <a:rPr lang="tr-TR" dirty="0" err="1"/>
              <a:t>signal</a:t>
            </a:r>
            <a:r>
              <a:rPr lang="tr-TR" dirty="0"/>
              <a:t> </a:t>
            </a:r>
            <a:r>
              <a:rPr lang="tr-TR" dirty="0" err="1"/>
              <a:t>pathways</a:t>
            </a:r>
            <a:r>
              <a:rPr lang="tr-TR" dirty="0"/>
              <a:t>. </a:t>
            </a:r>
            <a:r>
              <a:rPr lang="tr-TR" dirty="0" err="1"/>
              <a:t>Increase</a:t>
            </a:r>
            <a:r>
              <a:rPr lang="tr-TR" dirty="0"/>
              <a:t> </a:t>
            </a:r>
            <a:r>
              <a:rPr lang="tr-TR" dirty="0" err="1"/>
              <a:t>was</a:t>
            </a:r>
            <a:r>
              <a:rPr lang="tr-TR" dirty="0"/>
              <a:t> </a:t>
            </a:r>
            <a:r>
              <a:rPr lang="tr-TR" dirty="0" err="1"/>
              <a:t>observed</a:t>
            </a:r>
            <a:r>
              <a:rPr lang="tr-TR" dirty="0"/>
              <a:t> in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treatment</a:t>
            </a:r>
            <a:r>
              <a:rPr lang="tr-TR" dirty="0"/>
              <a:t> </a:t>
            </a:r>
            <a:r>
              <a:rPr lang="tr-TR" dirty="0" err="1"/>
              <a:t>group</a:t>
            </a:r>
            <a:r>
              <a:rPr lang="tr-TR" dirty="0"/>
              <a:t>.</a:t>
            </a:r>
          </a:p>
          <a:p>
            <a:r>
              <a:rPr lang="tr-TR" dirty="0" err="1"/>
              <a:t>nNOS</a:t>
            </a:r>
            <a:r>
              <a:rPr lang="tr-TR" dirty="0"/>
              <a:t>, </a:t>
            </a:r>
            <a:r>
              <a:rPr lang="tr-TR" dirty="0" err="1"/>
              <a:t>which</a:t>
            </a:r>
            <a:r>
              <a:rPr lang="tr-TR" dirty="0"/>
              <a:t> is </a:t>
            </a:r>
            <a:r>
              <a:rPr lang="tr-TR" dirty="0" err="1"/>
              <a:t>expected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increase</a:t>
            </a:r>
            <a:r>
              <a:rPr lang="tr-TR" dirty="0"/>
              <a:t> in AD, </a:t>
            </a:r>
            <a:r>
              <a:rPr lang="tr-TR" dirty="0" err="1"/>
              <a:t>was</a:t>
            </a:r>
            <a:r>
              <a:rPr lang="tr-TR" dirty="0"/>
              <a:t> </a:t>
            </a:r>
            <a:r>
              <a:rPr lang="tr-TR" dirty="0" err="1"/>
              <a:t>found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decrease</a:t>
            </a:r>
            <a:r>
              <a:rPr lang="tr-TR" dirty="0"/>
              <a:t> </a:t>
            </a:r>
            <a:r>
              <a:rPr lang="tr-TR" dirty="0" err="1"/>
              <a:t>with</a:t>
            </a:r>
            <a:r>
              <a:rPr lang="tr-TR" dirty="0"/>
              <a:t> </a:t>
            </a:r>
            <a:r>
              <a:rPr lang="tr-TR" dirty="0" err="1"/>
              <a:t>treatment</a:t>
            </a:r>
            <a:r>
              <a:rPr lang="tr-TR" dirty="0"/>
              <a:t>.</a:t>
            </a:r>
          </a:p>
          <a:p>
            <a:endParaRPr lang="tr-TR" dirty="0"/>
          </a:p>
          <a:p>
            <a:endParaRPr lang="tr-TR" dirty="0"/>
          </a:p>
        </p:txBody>
      </p:sp>
      <p:sp>
        <p:nvSpPr>
          <p:cNvPr id="8" name="Yıldız: 5 Nokta 7">
            <a:extLst>
              <a:ext uri="{FF2B5EF4-FFF2-40B4-BE49-F238E27FC236}">
                <a16:creationId xmlns:a16="http://schemas.microsoft.com/office/drawing/2014/main" id="{0D910888-E4F8-4C94-9DF1-976D8489EFDB}"/>
              </a:ext>
            </a:extLst>
          </p:cNvPr>
          <p:cNvSpPr/>
          <p:nvPr/>
        </p:nvSpPr>
        <p:spPr>
          <a:xfrm flipV="1">
            <a:off x="5124893" y="4155038"/>
            <a:ext cx="77615" cy="12988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Yıldız: 5 Nokta 8">
            <a:extLst>
              <a:ext uri="{FF2B5EF4-FFF2-40B4-BE49-F238E27FC236}">
                <a16:creationId xmlns:a16="http://schemas.microsoft.com/office/drawing/2014/main" id="{C4FB682F-A6C9-4589-9143-2D2B2D2C23FA}"/>
              </a:ext>
            </a:extLst>
          </p:cNvPr>
          <p:cNvSpPr/>
          <p:nvPr/>
        </p:nvSpPr>
        <p:spPr>
          <a:xfrm>
            <a:off x="10494334" y="4795283"/>
            <a:ext cx="95694" cy="15948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A5451050-CA77-498A-A621-F3034358A6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7375" y="2726153"/>
            <a:ext cx="3600450" cy="952500"/>
          </a:xfrm>
          <a:prstGeom prst="rect">
            <a:avLst/>
          </a:prstGeom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C9153501-E4E7-40B0-BC83-2A332C71DA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2276" y="2656069"/>
            <a:ext cx="3590925" cy="94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5136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8E84386-7B2A-44D3-B8BD-264C4B987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3224" y="141824"/>
            <a:ext cx="3214480" cy="920335"/>
          </a:xfrm>
        </p:spPr>
        <p:txBody>
          <a:bodyPr>
            <a:normAutofit/>
          </a:bodyPr>
          <a:lstStyle/>
          <a:p>
            <a:r>
              <a:rPr lang="tr-TR" sz="4000" dirty="0"/>
              <a:t>DISCUSSION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98C08965-B376-49CB-8362-6D6D54374C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4130" y="1574666"/>
            <a:ext cx="8604513" cy="8403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342900" indent="-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tr-TR" altLang="tr-TR" sz="2000" dirty="0" err="1">
                <a:solidFill>
                  <a:srgbClr val="202124"/>
                </a:solidFill>
              </a:rPr>
              <a:t>Urtica</a:t>
            </a:r>
            <a:r>
              <a:rPr lang="tr-TR" altLang="tr-TR" sz="2000" dirty="0">
                <a:solidFill>
                  <a:srgbClr val="202124"/>
                </a:solidFill>
              </a:rPr>
              <a:t> </a:t>
            </a:r>
            <a:r>
              <a:rPr lang="tr-TR" altLang="tr-TR" sz="2000" dirty="0" err="1">
                <a:solidFill>
                  <a:srgbClr val="202124"/>
                </a:solidFill>
              </a:rPr>
              <a:t>Dioica</a:t>
            </a:r>
            <a:r>
              <a:rPr lang="tr-TR" altLang="tr-TR" sz="2000" dirty="0">
                <a:solidFill>
                  <a:srgbClr val="202124"/>
                </a:solidFill>
              </a:rPr>
              <a:t> </a:t>
            </a:r>
            <a:r>
              <a:rPr lang="tr-TR" altLang="tr-TR" sz="2000" dirty="0" err="1">
                <a:solidFill>
                  <a:srgbClr val="202124"/>
                </a:solidFill>
              </a:rPr>
              <a:t>achieved</a:t>
            </a:r>
            <a:r>
              <a:rPr lang="tr-TR" altLang="tr-TR" sz="2000" dirty="0">
                <a:solidFill>
                  <a:srgbClr val="202124"/>
                </a:solidFill>
              </a:rPr>
              <a:t> an </a:t>
            </a:r>
            <a:r>
              <a:rPr lang="tr-TR" altLang="tr-TR" sz="2000" dirty="0" err="1">
                <a:solidFill>
                  <a:srgbClr val="202124"/>
                </a:solidFill>
              </a:rPr>
              <a:t>improvement</a:t>
            </a:r>
            <a:r>
              <a:rPr lang="tr-TR" altLang="tr-TR" sz="2000" dirty="0">
                <a:solidFill>
                  <a:srgbClr val="202124"/>
                </a:solidFill>
              </a:rPr>
              <a:t> in </a:t>
            </a:r>
            <a:r>
              <a:rPr lang="tr-TR" altLang="tr-TR" sz="2000" dirty="0" err="1">
                <a:solidFill>
                  <a:srgbClr val="202124"/>
                </a:solidFill>
              </a:rPr>
              <a:t>the</a:t>
            </a:r>
            <a:r>
              <a:rPr lang="tr-TR" altLang="tr-TR" sz="2000" dirty="0">
                <a:solidFill>
                  <a:srgbClr val="202124"/>
                </a:solidFill>
              </a:rPr>
              <a:t> </a:t>
            </a:r>
            <a:r>
              <a:rPr lang="tr-TR" altLang="tr-TR" sz="2000" dirty="0" err="1">
                <a:solidFill>
                  <a:srgbClr val="202124"/>
                </a:solidFill>
              </a:rPr>
              <a:t>level</a:t>
            </a:r>
            <a:r>
              <a:rPr lang="tr-TR" altLang="tr-TR" sz="2000" dirty="0">
                <a:solidFill>
                  <a:srgbClr val="202124"/>
                </a:solidFill>
              </a:rPr>
              <a:t> of </a:t>
            </a:r>
            <a:r>
              <a:rPr lang="tr-TR" altLang="tr-TR" sz="2000" dirty="0" err="1">
                <a:solidFill>
                  <a:srgbClr val="202124"/>
                </a:solidFill>
              </a:rPr>
              <a:t>impaired</a:t>
            </a:r>
            <a:r>
              <a:rPr lang="tr-TR" altLang="tr-TR" sz="2000" dirty="0">
                <a:solidFill>
                  <a:srgbClr val="202124"/>
                </a:solidFill>
              </a:rPr>
              <a:t> </a:t>
            </a:r>
            <a:r>
              <a:rPr lang="tr-TR" altLang="tr-TR" sz="2000" dirty="0" err="1">
                <a:solidFill>
                  <a:srgbClr val="202124"/>
                </a:solidFill>
              </a:rPr>
              <a:t>learning</a:t>
            </a:r>
            <a:r>
              <a:rPr lang="tr-TR" altLang="tr-TR" sz="2000" dirty="0">
                <a:solidFill>
                  <a:srgbClr val="202124"/>
                </a:solidFill>
              </a:rPr>
              <a:t> </a:t>
            </a:r>
            <a:r>
              <a:rPr lang="tr-TR" altLang="tr-TR" sz="2000" dirty="0" err="1">
                <a:solidFill>
                  <a:srgbClr val="202124"/>
                </a:solidFill>
              </a:rPr>
              <a:t>and</a:t>
            </a:r>
            <a:r>
              <a:rPr lang="tr-TR" altLang="tr-TR" sz="2000" dirty="0">
                <a:solidFill>
                  <a:srgbClr val="202124"/>
                </a:solidFill>
              </a:rPr>
              <a:t> </a:t>
            </a:r>
            <a:r>
              <a:rPr lang="tr-TR" altLang="tr-TR" sz="2000" dirty="0" err="1">
                <a:solidFill>
                  <a:srgbClr val="202124"/>
                </a:solidFill>
              </a:rPr>
              <a:t>declining</a:t>
            </a:r>
            <a:r>
              <a:rPr lang="tr-TR" altLang="tr-TR" sz="2000" dirty="0">
                <a:solidFill>
                  <a:srgbClr val="202124"/>
                </a:solidFill>
              </a:rPr>
              <a:t> </a:t>
            </a:r>
            <a:r>
              <a:rPr lang="tr-TR" altLang="tr-TR" sz="2000" dirty="0" err="1">
                <a:solidFill>
                  <a:srgbClr val="202124"/>
                </a:solidFill>
              </a:rPr>
              <a:t>neurons</a:t>
            </a:r>
            <a:r>
              <a:rPr lang="tr-TR" altLang="tr-TR" sz="2000" dirty="0">
                <a:solidFill>
                  <a:srgbClr val="202124"/>
                </a:solidFill>
              </a:rPr>
              <a:t> in </a:t>
            </a:r>
            <a:r>
              <a:rPr lang="tr-TR" altLang="tr-TR" sz="2000" dirty="0" err="1">
                <a:solidFill>
                  <a:srgbClr val="202124"/>
                </a:solidFill>
              </a:rPr>
              <a:t>the</a:t>
            </a:r>
            <a:r>
              <a:rPr lang="tr-TR" altLang="tr-TR" sz="2000" dirty="0">
                <a:solidFill>
                  <a:srgbClr val="202124"/>
                </a:solidFill>
              </a:rPr>
              <a:t> </a:t>
            </a:r>
            <a:r>
              <a:rPr lang="tr-TR" altLang="tr-TR" sz="2000" dirty="0" err="1">
                <a:solidFill>
                  <a:srgbClr val="202124"/>
                </a:solidFill>
              </a:rPr>
              <a:t>Alzheimer's</a:t>
            </a:r>
            <a:r>
              <a:rPr lang="tr-TR" altLang="tr-TR" sz="2000" dirty="0">
                <a:solidFill>
                  <a:srgbClr val="202124"/>
                </a:solidFill>
              </a:rPr>
              <a:t> </a:t>
            </a:r>
            <a:r>
              <a:rPr lang="tr-TR" altLang="tr-TR" sz="2000" dirty="0" err="1">
                <a:solidFill>
                  <a:srgbClr val="202124"/>
                </a:solidFill>
              </a:rPr>
              <a:t>disease</a:t>
            </a:r>
            <a:r>
              <a:rPr lang="tr-TR" altLang="tr-TR" sz="2000" dirty="0">
                <a:solidFill>
                  <a:srgbClr val="202124"/>
                </a:solidFill>
              </a:rPr>
              <a:t> model.</a:t>
            </a:r>
            <a:r>
              <a:rPr lang="tr-TR" altLang="tr-TR" sz="2000" dirty="0"/>
              <a:t> 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FF44A8C6-3E5A-4ACE-A07E-C500D186E0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4128" y="3079672"/>
            <a:ext cx="8067804" cy="8403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342900" indent="-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tr-TR" altLang="tr-TR" sz="2000" dirty="0" err="1">
                <a:solidFill>
                  <a:srgbClr val="202124"/>
                </a:solidFill>
              </a:rPr>
              <a:t>The</a:t>
            </a:r>
            <a:r>
              <a:rPr lang="tr-TR" altLang="tr-TR" sz="2000" dirty="0">
                <a:solidFill>
                  <a:srgbClr val="202124"/>
                </a:solidFill>
              </a:rPr>
              <a:t> BACE </a:t>
            </a:r>
            <a:r>
              <a:rPr lang="tr-TR" altLang="tr-TR" sz="2000" dirty="0" err="1">
                <a:solidFill>
                  <a:srgbClr val="202124"/>
                </a:solidFill>
              </a:rPr>
              <a:t>level</a:t>
            </a:r>
            <a:r>
              <a:rPr lang="tr-TR" altLang="tr-TR" sz="2000" dirty="0">
                <a:solidFill>
                  <a:srgbClr val="202124"/>
                </a:solidFill>
              </a:rPr>
              <a:t>, </a:t>
            </a:r>
            <a:r>
              <a:rPr lang="tr-TR" altLang="tr-TR" sz="2000" dirty="0" err="1">
                <a:solidFill>
                  <a:srgbClr val="202124"/>
                </a:solidFill>
              </a:rPr>
              <a:t>which</a:t>
            </a:r>
            <a:r>
              <a:rPr lang="tr-TR" altLang="tr-TR" sz="2000" dirty="0">
                <a:solidFill>
                  <a:srgbClr val="202124"/>
                </a:solidFill>
              </a:rPr>
              <a:t> </a:t>
            </a:r>
            <a:r>
              <a:rPr lang="tr-TR" altLang="tr-TR" sz="2000" dirty="0" err="1">
                <a:solidFill>
                  <a:srgbClr val="202124"/>
                </a:solidFill>
              </a:rPr>
              <a:t>increased</a:t>
            </a:r>
            <a:r>
              <a:rPr lang="tr-TR" altLang="tr-TR" sz="2000" dirty="0">
                <a:solidFill>
                  <a:srgbClr val="202124"/>
                </a:solidFill>
              </a:rPr>
              <a:t> </a:t>
            </a:r>
            <a:r>
              <a:rPr lang="tr-TR" altLang="tr-TR" sz="2000" dirty="0" err="1">
                <a:solidFill>
                  <a:srgbClr val="202124"/>
                </a:solidFill>
              </a:rPr>
              <a:t>with</a:t>
            </a:r>
            <a:r>
              <a:rPr lang="tr-TR" altLang="tr-TR" sz="2000" dirty="0">
                <a:solidFill>
                  <a:srgbClr val="202124"/>
                </a:solidFill>
              </a:rPr>
              <a:t> </a:t>
            </a:r>
            <a:r>
              <a:rPr lang="tr-TR" altLang="tr-TR" sz="2000" dirty="0" err="1">
                <a:solidFill>
                  <a:srgbClr val="202124"/>
                </a:solidFill>
              </a:rPr>
              <a:t>Alzheimer's</a:t>
            </a:r>
            <a:r>
              <a:rPr lang="tr-TR" altLang="tr-TR" sz="2000" dirty="0">
                <a:solidFill>
                  <a:srgbClr val="202124"/>
                </a:solidFill>
              </a:rPr>
              <a:t> </a:t>
            </a:r>
            <a:r>
              <a:rPr lang="tr-TR" altLang="tr-TR" sz="2000" dirty="0" err="1">
                <a:solidFill>
                  <a:srgbClr val="202124"/>
                </a:solidFill>
              </a:rPr>
              <a:t>disease</a:t>
            </a:r>
            <a:r>
              <a:rPr lang="tr-TR" altLang="tr-TR" sz="2000" dirty="0">
                <a:solidFill>
                  <a:srgbClr val="202124"/>
                </a:solidFill>
              </a:rPr>
              <a:t>, </a:t>
            </a:r>
            <a:r>
              <a:rPr lang="tr-TR" altLang="tr-TR" sz="2000" dirty="0" err="1">
                <a:solidFill>
                  <a:srgbClr val="202124"/>
                </a:solidFill>
              </a:rPr>
              <a:t>decreased</a:t>
            </a:r>
            <a:r>
              <a:rPr lang="tr-TR" altLang="tr-TR" sz="2000" dirty="0">
                <a:solidFill>
                  <a:srgbClr val="202124"/>
                </a:solidFill>
              </a:rPr>
              <a:t> </a:t>
            </a:r>
            <a:r>
              <a:rPr lang="tr-TR" altLang="tr-TR" sz="2000" dirty="0" err="1">
                <a:solidFill>
                  <a:srgbClr val="202124"/>
                </a:solidFill>
              </a:rPr>
              <a:t>to</a:t>
            </a:r>
            <a:r>
              <a:rPr lang="tr-TR" altLang="tr-TR" sz="2000" dirty="0">
                <a:solidFill>
                  <a:srgbClr val="202124"/>
                </a:solidFill>
              </a:rPr>
              <a:t> normal in </a:t>
            </a:r>
            <a:r>
              <a:rPr lang="tr-TR" altLang="tr-TR" sz="2000" dirty="0" err="1">
                <a:solidFill>
                  <a:srgbClr val="202124"/>
                </a:solidFill>
              </a:rPr>
              <a:t>rats</a:t>
            </a:r>
            <a:r>
              <a:rPr lang="tr-TR" altLang="tr-TR" sz="2000" dirty="0">
                <a:solidFill>
                  <a:srgbClr val="202124"/>
                </a:solidFill>
              </a:rPr>
              <a:t> </a:t>
            </a:r>
            <a:r>
              <a:rPr lang="tr-TR" altLang="tr-TR" sz="2000" dirty="0" err="1">
                <a:solidFill>
                  <a:srgbClr val="202124"/>
                </a:solidFill>
              </a:rPr>
              <a:t>receiving</a:t>
            </a:r>
            <a:r>
              <a:rPr lang="tr-TR" altLang="tr-TR" sz="2000" dirty="0">
                <a:solidFill>
                  <a:srgbClr val="202124"/>
                </a:solidFill>
              </a:rPr>
              <a:t> </a:t>
            </a:r>
            <a:r>
              <a:rPr lang="tr-TR" altLang="tr-TR" sz="2000" dirty="0" err="1">
                <a:solidFill>
                  <a:srgbClr val="202124"/>
                </a:solidFill>
              </a:rPr>
              <a:t>Urtica</a:t>
            </a:r>
            <a:r>
              <a:rPr lang="tr-TR" altLang="tr-TR" sz="2000" dirty="0">
                <a:solidFill>
                  <a:srgbClr val="202124"/>
                </a:solidFill>
              </a:rPr>
              <a:t> </a:t>
            </a:r>
            <a:r>
              <a:rPr lang="tr-TR" altLang="tr-TR" sz="2000" dirty="0" err="1">
                <a:solidFill>
                  <a:srgbClr val="202124"/>
                </a:solidFill>
              </a:rPr>
              <a:t>Dioica</a:t>
            </a:r>
            <a:r>
              <a:rPr lang="tr-TR" altLang="tr-TR" sz="2000" dirty="0">
                <a:solidFill>
                  <a:srgbClr val="202124"/>
                </a:solidFill>
              </a:rPr>
              <a:t>.</a:t>
            </a:r>
            <a:r>
              <a:rPr lang="tr-TR" altLang="tr-TR" sz="2000" dirty="0"/>
              <a:t> 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FDE3D728-406B-4C54-8DEB-00E968263A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4128" y="4702039"/>
            <a:ext cx="9787225" cy="2725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tr-TR" altLang="tr-TR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</a:rPr>
              <a:t>Urtica</a:t>
            </a:r>
            <a:r>
              <a:rPr kumimoji="0" lang="tr-TR" altLang="tr-TR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</a:rPr>
              <a:t> </a:t>
            </a:r>
            <a:r>
              <a:rPr kumimoji="0" lang="tr-TR" altLang="tr-TR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</a:rPr>
              <a:t>Dioica</a:t>
            </a:r>
            <a:r>
              <a:rPr kumimoji="0" lang="tr-TR" altLang="tr-TR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</a:rPr>
              <a:t> </a:t>
            </a:r>
            <a:r>
              <a:rPr kumimoji="0" lang="tr-TR" altLang="tr-TR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</a:rPr>
              <a:t>reduced</a:t>
            </a:r>
            <a:r>
              <a:rPr kumimoji="0" lang="tr-TR" altLang="tr-TR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</a:rPr>
              <a:t> </a:t>
            </a:r>
            <a:r>
              <a:rPr kumimoji="0" lang="tr-TR" altLang="tr-TR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</a:rPr>
              <a:t>number</a:t>
            </a:r>
            <a:r>
              <a:rPr kumimoji="0" lang="tr-TR" altLang="tr-TR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</a:rPr>
              <a:t> of </a:t>
            </a:r>
            <a:r>
              <a:rPr kumimoji="0" lang="tr-TR" altLang="tr-TR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</a:rPr>
              <a:t>the</a:t>
            </a:r>
            <a:r>
              <a:rPr kumimoji="0" lang="tr-TR" altLang="tr-TR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</a:rPr>
              <a:t> A</a:t>
            </a:r>
            <a:r>
              <a:rPr kumimoji="0" lang="el-GR" altLang="tr-TR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</a:rPr>
              <a:t>β</a:t>
            </a:r>
            <a:r>
              <a:rPr kumimoji="0" lang="tr-TR" altLang="tr-TR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</a:rPr>
              <a:t> </a:t>
            </a:r>
            <a:r>
              <a:rPr kumimoji="0" lang="tr-TR" altLang="tr-TR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</a:rPr>
              <a:t>plaques</a:t>
            </a:r>
            <a:r>
              <a:rPr kumimoji="0" lang="tr-TR" altLang="tr-TR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</a:rPr>
              <a:t> in </a:t>
            </a:r>
            <a:r>
              <a:rPr kumimoji="0" lang="tr-TR" altLang="tr-TR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</a:rPr>
              <a:t>Alzheimer's</a:t>
            </a:r>
            <a:r>
              <a:rPr kumimoji="0" lang="tr-TR" altLang="tr-TR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</a:rPr>
              <a:t> </a:t>
            </a:r>
            <a:r>
              <a:rPr kumimoji="0" lang="tr-TR" altLang="tr-TR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</a:rPr>
              <a:t>disease</a:t>
            </a:r>
            <a:r>
              <a:rPr kumimoji="0" lang="tr-TR" altLang="tr-TR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</a:rPr>
              <a:t> model.</a:t>
            </a:r>
            <a:r>
              <a:rPr kumimoji="0" lang="tr-TR" altLang="tr-T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599965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95166470-5FAC-4336-A452-D48A2F64D5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2665" y="1708069"/>
            <a:ext cx="10515600" cy="407858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tr-TR" sz="2800" dirty="0" err="1">
                <a:latin typeface="+mn-lt"/>
              </a:rPr>
              <a:t>Introduction</a:t>
            </a:r>
            <a:endParaRPr lang="tr-TR" sz="2800" dirty="0">
              <a:latin typeface="+mn-lt"/>
            </a:endParaRPr>
          </a:p>
          <a:p>
            <a:pPr>
              <a:lnSpc>
                <a:spcPct val="150000"/>
              </a:lnSpc>
            </a:pPr>
            <a:r>
              <a:rPr lang="tr-TR" sz="2800" dirty="0" err="1">
                <a:latin typeface="+mn-lt"/>
              </a:rPr>
              <a:t>Material</a:t>
            </a:r>
            <a:r>
              <a:rPr lang="tr-TR" sz="2800" dirty="0">
                <a:latin typeface="+mn-lt"/>
              </a:rPr>
              <a:t> </a:t>
            </a:r>
            <a:r>
              <a:rPr lang="tr-TR" sz="2800" dirty="0" err="1">
                <a:latin typeface="+mn-lt"/>
              </a:rPr>
              <a:t>and</a:t>
            </a:r>
            <a:r>
              <a:rPr lang="tr-TR" sz="2800" dirty="0">
                <a:latin typeface="+mn-lt"/>
              </a:rPr>
              <a:t> </a:t>
            </a:r>
            <a:r>
              <a:rPr lang="tr-TR" sz="2800" dirty="0" err="1">
                <a:latin typeface="+mn-lt"/>
              </a:rPr>
              <a:t>method</a:t>
            </a:r>
            <a:endParaRPr lang="tr-TR" sz="2800" dirty="0">
              <a:latin typeface="+mn-lt"/>
            </a:endParaRPr>
          </a:p>
          <a:p>
            <a:pPr>
              <a:lnSpc>
                <a:spcPct val="150000"/>
              </a:lnSpc>
            </a:pPr>
            <a:r>
              <a:rPr lang="tr-TR" sz="2800" dirty="0" err="1">
                <a:latin typeface="+mn-lt"/>
              </a:rPr>
              <a:t>Results</a:t>
            </a:r>
            <a:endParaRPr lang="tr-TR" sz="2800" dirty="0">
              <a:latin typeface="+mn-lt"/>
            </a:endParaRPr>
          </a:p>
          <a:p>
            <a:pPr>
              <a:lnSpc>
                <a:spcPct val="150000"/>
              </a:lnSpc>
            </a:pPr>
            <a:r>
              <a:rPr lang="tr-TR" sz="2800" dirty="0" err="1">
                <a:latin typeface="+mn-lt"/>
              </a:rPr>
              <a:t>Discussion</a:t>
            </a:r>
            <a:endParaRPr lang="tr-TR" sz="2800" dirty="0">
              <a:latin typeface="+mn-lt"/>
            </a:endParaRPr>
          </a:p>
          <a:p>
            <a:pPr>
              <a:lnSpc>
                <a:spcPct val="150000"/>
              </a:lnSpc>
            </a:pPr>
            <a:r>
              <a:rPr lang="tr-TR" sz="2800" dirty="0" err="1">
                <a:latin typeface="+mn-lt"/>
              </a:rPr>
              <a:t>References</a:t>
            </a:r>
            <a:r>
              <a:rPr lang="tr-TR" sz="2800" dirty="0">
                <a:latin typeface="+mn-lt"/>
              </a:rPr>
              <a:t> 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8402DC64-35D3-4238-9515-CEC22140D109}"/>
              </a:ext>
            </a:extLst>
          </p:cNvPr>
          <p:cNvSpPr txBox="1"/>
          <p:nvPr/>
        </p:nvSpPr>
        <p:spPr>
          <a:xfrm>
            <a:off x="893134" y="148856"/>
            <a:ext cx="48165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000" dirty="0">
                <a:solidFill>
                  <a:schemeClr val="bg1"/>
                </a:solidFill>
              </a:rPr>
              <a:t>PLAN</a:t>
            </a:r>
          </a:p>
        </p:txBody>
      </p:sp>
    </p:spTree>
    <p:extLst>
      <p:ext uri="{BB962C8B-B14F-4D97-AF65-F5344CB8AC3E}">
        <p14:creationId xmlns:p14="http://schemas.microsoft.com/office/powerpoint/2010/main" val="23157264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A874CE5-15DB-4873-9CB3-58CEED6E3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63F3292-A216-468F-ADEE-09DA78B738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tr-TR" sz="2000" b="1" dirty="0">
              <a:latin typeface="+mn-lt"/>
            </a:endParaRPr>
          </a:p>
          <a:p>
            <a:pPr marL="0" indent="0">
              <a:buNone/>
            </a:pPr>
            <a:r>
              <a:rPr lang="tr-TR" sz="2000" b="1" dirty="0" err="1">
                <a:latin typeface="+mn-lt"/>
              </a:rPr>
              <a:t>Limitation</a:t>
            </a:r>
            <a:r>
              <a:rPr lang="tr-TR" sz="2000" b="1" dirty="0">
                <a:latin typeface="+mn-lt"/>
              </a:rPr>
              <a:t>:  </a:t>
            </a:r>
          </a:p>
          <a:p>
            <a:r>
              <a:rPr lang="tr-TR" sz="2000" dirty="0">
                <a:latin typeface="+mn-lt"/>
              </a:rPr>
              <a:t>STZ </a:t>
            </a:r>
            <a:r>
              <a:rPr lang="tr-TR" sz="2000" dirty="0" err="1">
                <a:latin typeface="+mn-lt"/>
              </a:rPr>
              <a:t>does</a:t>
            </a:r>
            <a:r>
              <a:rPr lang="tr-TR" sz="2000" dirty="0">
                <a:latin typeface="+mn-lt"/>
              </a:rPr>
              <a:t> not </a:t>
            </a:r>
            <a:r>
              <a:rPr lang="tr-TR" sz="2000" dirty="0" err="1">
                <a:latin typeface="+mn-lt"/>
              </a:rPr>
              <a:t>fully</a:t>
            </a:r>
            <a:r>
              <a:rPr lang="tr-TR" sz="2000" dirty="0">
                <a:latin typeface="+mn-lt"/>
              </a:rPr>
              <a:t> </a:t>
            </a:r>
            <a:r>
              <a:rPr lang="tr-TR" sz="2000" dirty="0" err="1">
                <a:latin typeface="+mn-lt"/>
              </a:rPr>
              <a:t>cover</a:t>
            </a:r>
            <a:r>
              <a:rPr lang="tr-TR" sz="2000" dirty="0">
                <a:latin typeface="+mn-lt"/>
              </a:rPr>
              <a:t> </a:t>
            </a:r>
            <a:r>
              <a:rPr lang="tr-TR" sz="2000" dirty="0" err="1">
                <a:latin typeface="+mn-lt"/>
              </a:rPr>
              <a:t>Alzheimer’s</a:t>
            </a:r>
            <a:r>
              <a:rPr lang="tr-TR" sz="2000" dirty="0">
                <a:latin typeface="+mn-lt"/>
              </a:rPr>
              <a:t> model, it </a:t>
            </a:r>
            <a:r>
              <a:rPr lang="tr-TR" sz="2000" dirty="0" err="1">
                <a:latin typeface="+mn-lt"/>
              </a:rPr>
              <a:t>occurs</a:t>
            </a:r>
            <a:r>
              <a:rPr lang="tr-TR" sz="2000" dirty="0">
                <a:latin typeface="+mn-lt"/>
              </a:rPr>
              <a:t> a </a:t>
            </a:r>
            <a:r>
              <a:rPr lang="tr-TR" sz="2000" dirty="0" err="1">
                <a:latin typeface="+mn-lt"/>
              </a:rPr>
              <a:t>neurodegeneration</a:t>
            </a:r>
            <a:r>
              <a:rPr lang="tr-TR" sz="2000" dirty="0">
                <a:latin typeface="+mn-lt"/>
              </a:rPr>
              <a:t> model, </a:t>
            </a:r>
            <a:r>
              <a:rPr lang="tr-TR" sz="2000" dirty="0" err="1">
                <a:latin typeface="+mn-lt"/>
              </a:rPr>
              <a:t>if</a:t>
            </a:r>
            <a:r>
              <a:rPr lang="tr-TR" sz="2000" dirty="0">
                <a:latin typeface="+mn-lt"/>
              </a:rPr>
              <a:t> </a:t>
            </a:r>
            <a:r>
              <a:rPr lang="tr-TR" sz="2000" dirty="0" err="1">
                <a:latin typeface="+mn-lt"/>
              </a:rPr>
              <a:t>there</a:t>
            </a:r>
            <a:r>
              <a:rPr lang="tr-TR" sz="2000" dirty="0">
                <a:latin typeface="+mn-lt"/>
              </a:rPr>
              <a:t> </a:t>
            </a:r>
            <a:r>
              <a:rPr lang="tr-TR" sz="2000" dirty="0" err="1">
                <a:latin typeface="+mn-lt"/>
              </a:rPr>
              <a:t>will</a:t>
            </a:r>
            <a:r>
              <a:rPr lang="tr-TR" sz="2000" dirty="0">
                <a:latin typeface="+mn-lt"/>
              </a:rPr>
              <a:t> be an </a:t>
            </a:r>
            <a:r>
              <a:rPr lang="tr-TR" sz="2000" dirty="0" err="1">
                <a:latin typeface="+mn-lt"/>
              </a:rPr>
              <a:t>item</a:t>
            </a:r>
            <a:r>
              <a:rPr lang="tr-TR" sz="2000" dirty="0">
                <a:latin typeface="+mn-lt"/>
              </a:rPr>
              <a:t> </a:t>
            </a:r>
            <a:r>
              <a:rPr lang="tr-TR" sz="2000" dirty="0" err="1">
                <a:latin typeface="+mn-lt"/>
              </a:rPr>
              <a:t>will</a:t>
            </a:r>
            <a:r>
              <a:rPr lang="tr-TR" sz="2000" dirty="0">
                <a:latin typeface="+mn-lt"/>
              </a:rPr>
              <a:t> </a:t>
            </a:r>
            <a:r>
              <a:rPr lang="tr-TR" sz="2000" dirty="0" err="1">
                <a:latin typeface="+mn-lt"/>
              </a:rPr>
              <a:t>fully</a:t>
            </a:r>
            <a:r>
              <a:rPr lang="tr-TR" sz="2000" dirty="0">
                <a:latin typeface="+mn-lt"/>
              </a:rPr>
              <a:t> </a:t>
            </a:r>
            <a:r>
              <a:rPr lang="tr-TR" sz="2000" dirty="0" err="1">
                <a:latin typeface="+mn-lt"/>
              </a:rPr>
              <a:t>satify</a:t>
            </a:r>
            <a:r>
              <a:rPr lang="tr-TR" sz="2000" dirty="0">
                <a:latin typeface="+mn-lt"/>
              </a:rPr>
              <a:t> </a:t>
            </a:r>
            <a:r>
              <a:rPr lang="tr-TR" sz="2000" dirty="0" err="1">
                <a:latin typeface="+mn-lt"/>
              </a:rPr>
              <a:t>or</a:t>
            </a:r>
            <a:r>
              <a:rPr lang="tr-TR" sz="2000" dirty="0">
                <a:latin typeface="+mn-lt"/>
              </a:rPr>
              <a:t> </a:t>
            </a:r>
            <a:r>
              <a:rPr lang="tr-TR" sz="2000" dirty="0" err="1">
                <a:latin typeface="+mn-lt"/>
              </a:rPr>
              <a:t>using</a:t>
            </a:r>
            <a:r>
              <a:rPr lang="tr-TR" sz="2000" dirty="0">
                <a:latin typeface="+mn-lt"/>
              </a:rPr>
              <a:t> </a:t>
            </a:r>
            <a:r>
              <a:rPr lang="tr-TR" sz="2000" dirty="0" err="1">
                <a:latin typeface="+mn-lt"/>
              </a:rPr>
              <a:t>transgenic</a:t>
            </a:r>
            <a:r>
              <a:rPr lang="tr-TR" sz="2000" dirty="0">
                <a:latin typeface="+mn-lt"/>
              </a:rPr>
              <a:t> model.</a:t>
            </a:r>
          </a:p>
          <a:p>
            <a:endParaRPr lang="tr-TR" sz="2000" dirty="0">
              <a:latin typeface="+mn-lt"/>
            </a:endParaRPr>
          </a:p>
          <a:p>
            <a:pPr marL="0" indent="0">
              <a:buNone/>
            </a:pPr>
            <a:r>
              <a:rPr lang="tr-TR" sz="2000" b="1" dirty="0" err="1">
                <a:latin typeface="+mn-lt"/>
              </a:rPr>
              <a:t>Strength</a:t>
            </a:r>
            <a:r>
              <a:rPr lang="tr-TR" sz="2000" b="1" dirty="0">
                <a:latin typeface="+mn-lt"/>
              </a:rPr>
              <a:t>:  </a:t>
            </a:r>
          </a:p>
          <a:p>
            <a:r>
              <a:rPr lang="tr-TR" sz="2000" dirty="0">
                <a:latin typeface="+mn-lt"/>
              </a:rPr>
              <a:t>T</a:t>
            </a:r>
            <a:r>
              <a:rPr lang="en-US" sz="2000" dirty="0">
                <a:latin typeface="+mn-lt"/>
              </a:rPr>
              <a:t>here was not enough work on this </a:t>
            </a:r>
            <a:r>
              <a:rPr lang="tr-TR" sz="2000" dirty="0">
                <a:latin typeface="+mn-lt"/>
              </a:rPr>
              <a:t> </a:t>
            </a:r>
            <a:r>
              <a:rPr lang="tr-TR" sz="2000" dirty="0" err="1">
                <a:latin typeface="+mn-lt"/>
              </a:rPr>
              <a:t>subject</a:t>
            </a:r>
            <a:r>
              <a:rPr lang="en-US" sz="2000" dirty="0">
                <a:latin typeface="+mn-lt"/>
              </a:rPr>
              <a:t> at the molecular level</a:t>
            </a:r>
            <a:endParaRPr lang="tr-TR" sz="2000" dirty="0">
              <a:latin typeface="+mn-lt"/>
            </a:endParaRPr>
          </a:p>
          <a:p>
            <a:endParaRPr lang="tr-TR" dirty="0"/>
          </a:p>
          <a:p>
            <a:endParaRPr lang="tr-TR" dirty="0"/>
          </a:p>
          <a:p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3052279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8E84386-7B2A-44D3-B8BD-264C4B987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8315" y="-239325"/>
            <a:ext cx="6141019" cy="10976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200" dirty="0">
                <a:latin typeface="+mj-lt"/>
              </a:rPr>
              <a:t>DISCUSSION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B02E33CA-6B4B-4EEC-A4C3-1F95CBDBBD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1451" y="1594884"/>
            <a:ext cx="7122725" cy="3779587"/>
          </a:xfrm>
          <a:prstGeom prst="rect">
            <a:avLst/>
          </a:prstGeom>
        </p:spPr>
        <p:txBody>
          <a:bodyPr vert="horz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indent="-228600" algn="ctr" fontAlgn="base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tr-TR" sz="2400" dirty="0"/>
              <a:t>These results show that; Urtica Dioica has the potential to be a candidate </a:t>
            </a:r>
            <a:r>
              <a:rPr lang="en-US" altLang="tr-TR" sz="2400" dirty="0" err="1"/>
              <a:t>phytotherapeutic</a:t>
            </a:r>
            <a:r>
              <a:rPr lang="en-US" altLang="tr-TR" sz="2400" dirty="0"/>
              <a:t> molecule in improving cognitive functions impaired by Alzheimer's disease. </a:t>
            </a:r>
          </a:p>
        </p:txBody>
      </p:sp>
    </p:spTree>
    <p:extLst>
      <p:ext uri="{BB962C8B-B14F-4D97-AF65-F5344CB8AC3E}">
        <p14:creationId xmlns:p14="http://schemas.microsoft.com/office/powerpoint/2010/main" val="29575880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EA335DD-FB72-4BC8-9A6A-E94EF1330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REFERENCES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C9B0322F-7744-482C-BD30-43BBD7F73D5E}"/>
              </a:ext>
            </a:extLst>
          </p:cNvPr>
          <p:cNvSpPr txBox="1"/>
          <p:nvPr/>
        </p:nvSpPr>
        <p:spPr>
          <a:xfrm>
            <a:off x="838200" y="984737"/>
            <a:ext cx="10623698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>
                <a:latin typeface="+mj-lt"/>
              </a:rPr>
              <a:t>1. </a:t>
            </a:r>
            <a:r>
              <a:rPr lang="tr-TR" dirty="0" err="1">
                <a:latin typeface="+mj-lt"/>
              </a:rPr>
              <a:t>Weller</a:t>
            </a:r>
            <a:r>
              <a:rPr lang="tr-TR" dirty="0">
                <a:latin typeface="+mj-lt"/>
              </a:rPr>
              <a:t> J, </a:t>
            </a:r>
            <a:r>
              <a:rPr lang="tr-TR" dirty="0" err="1">
                <a:latin typeface="+mj-lt"/>
              </a:rPr>
              <a:t>Budson</a:t>
            </a:r>
            <a:r>
              <a:rPr lang="tr-TR" dirty="0">
                <a:latin typeface="+mj-lt"/>
              </a:rPr>
              <a:t> A. </a:t>
            </a:r>
            <a:r>
              <a:rPr lang="tr-TR" dirty="0" err="1">
                <a:latin typeface="+mj-lt"/>
              </a:rPr>
              <a:t>Current</a:t>
            </a:r>
            <a:r>
              <a:rPr lang="tr-TR" dirty="0">
                <a:latin typeface="+mj-lt"/>
              </a:rPr>
              <a:t> </a:t>
            </a:r>
            <a:r>
              <a:rPr lang="tr-TR" dirty="0" err="1">
                <a:latin typeface="+mj-lt"/>
              </a:rPr>
              <a:t>understanding</a:t>
            </a:r>
            <a:r>
              <a:rPr lang="tr-TR" dirty="0">
                <a:latin typeface="+mj-lt"/>
              </a:rPr>
              <a:t> of </a:t>
            </a:r>
            <a:r>
              <a:rPr lang="tr-TR" dirty="0" err="1">
                <a:latin typeface="+mj-lt"/>
              </a:rPr>
              <a:t>Alzheimer’s</a:t>
            </a:r>
            <a:r>
              <a:rPr lang="tr-TR" dirty="0">
                <a:latin typeface="+mj-lt"/>
              </a:rPr>
              <a:t> </a:t>
            </a:r>
            <a:r>
              <a:rPr lang="tr-TR" dirty="0" err="1">
                <a:latin typeface="+mj-lt"/>
              </a:rPr>
              <a:t>disease</a:t>
            </a:r>
            <a:r>
              <a:rPr lang="tr-TR" dirty="0">
                <a:latin typeface="+mj-lt"/>
              </a:rPr>
              <a:t> </a:t>
            </a:r>
            <a:r>
              <a:rPr lang="tr-TR" dirty="0" err="1">
                <a:latin typeface="+mj-lt"/>
              </a:rPr>
              <a:t>diagnosis</a:t>
            </a:r>
            <a:r>
              <a:rPr lang="tr-TR" dirty="0">
                <a:latin typeface="+mj-lt"/>
              </a:rPr>
              <a:t> </a:t>
            </a:r>
            <a:r>
              <a:rPr lang="tr-TR" dirty="0" err="1">
                <a:latin typeface="+mj-lt"/>
              </a:rPr>
              <a:t>and</a:t>
            </a:r>
            <a:r>
              <a:rPr lang="tr-TR" dirty="0">
                <a:latin typeface="+mj-lt"/>
              </a:rPr>
              <a:t> </a:t>
            </a:r>
            <a:r>
              <a:rPr lang="tr-TR" dirty="0" err="1">
                <a:latin typeface="+mj-lt"/>
              </a:rPr>
              <a:t>treatment</a:t>
            </a:r>
            <a:r>
              <a:rPr lang="tr-TR" dirty="0">
                <a:latin typeface="+mj-lt"/>
              </a:rPr>
              <a:t>. F1000Research. 2018.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>
                <a:latin typeface="+mj-lt"/>
              </a:rPr>
              <a:t>2. </a:t>
            </a:r>
            <a:r>
              <a:rPr lang="tr-TR" dirty="0" err="1">
                <a:latin typeface="+mj-lt"/>
              </a:rPr>
              <a:t>Morley</a:t>
            </a:r>
            <a:r>
              <a:rPr lang="tr-TR" dirty="0">
                <a:latin typeface="+mj-lt"/>
              </a:rPr>
              <a:t> JE, </a:t>
            </a:r>
            <a:r>
              <a:rPr lang="tr-TR" dirty="0" err="1">
                <a:latin typeface="+mj-lt"/>
              </a:rPr>
              <a:t>Farr</a:t>
            </a:r>
            <a:r>
              <a:rPr lang="tr-TR" dirty="0">
                <a:latin typeface="+mj-lt"/>
              </a:rPr>
              <a:t> SA, </a:t>
            </a:r>
            <a:r>
              <a:rPr lang="tr-TR" dirty="0" err="1">
                <a:latin typeface="+mj-lt"/>
              </a:rPr>
              <a:t>Nguyen</a:t>
            </a:r>
            <a:r>
              <a:rPr lang="tr-TR" dirty="0">
                <a:latin typeface="+mj-lt"/>
              </a:rPr>
              <a:t> AD. Alzheimer </a:t>
            </a:r>
            <a:r>
              <a:rPr lang="tr-TR" dirty="0" err="1">
                <a:latin typeface="+mj-lt"/>
              </a:rPr>
              <a:t>Disease</a:t>
            </a:r>
            <a:r>
              <a:rPr lang="tr-TR" dirty="0">
                <a:latin typeface="+mj-lt"/>
              </a:rPr>
              <a:t>. </a:t>
            </a:r>
            <a:r>
              <a:rPr lang="tr-TR" dirty="0" err="1">
                <a:latin typeface="+mj-lt"/>
              </a:rPr>
              <a:t>Clinics</a:t>
            </a:r>
            <a:r>
              <a:rPr lang="tr-TR" dirty="0">
                <a:latin typeface="+mj-lt"/>
              </a:rPr>
              <a:t> in </a:t>
            </a:r>
            <a:r>
              <a:rPr lang="tr-TR" dirty="0" err="1">
                <a:latin typeface="+mj-lt"/>
              </a:rPr>
              <a:t>Geriatric</a:t>
            </a:r>
            <a:r>
              <a:rPr lang="tr-TR" dirty="0">
                <a:latin typeface="+mj-lt"/>
              </a:rPr>
              <a:t> </a:t>
            </a:r>
            <a:r>
              <a:rPr lang="tr-TR" dirty="0" err="1">
                <a:latin typeface="+mj-lt"/>
              </a:rPr>
              <a:t>Medicine</a:t>
            </a:r>
            <a:r>
              <a:rPr lang="tr-TR" dirty="0">
                <a:latin typeface="+mj-lt"/>
              </a:rPr>
              <a:t>. 2018.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>
                <a:latin typeface="+mj-lt"/>
              </a:rPr>
              <a:t>3. </a:t>
            </a:r>
            <a:r>
              <a:rPr lang="tr-TR" dirty="0" err="1">
                <a:latin typeface="+mj-lt"/>
              </a:rPr>
              <a:t>Upton</a:t>
            </a:r>
            <a:r>
              <a:rPr lang="tr-TR" dirty="0">
                <a:latin typeface="+mj-lt"/>
              </a:rPr>
              <a:t>, R. </a:t>
            </a:r>
            <a:r>
              <a:rPr lang="tr-TR" dirty="0" err="1">
                <a:latin typeface="+mj-lt"/>
              </a:rPr>
              <a:t>Stinging</a:t>
            </a:r>
            <a:r>
              <a:rPr lang="tr-TR" dirty="0">
                <a:latin typeface="+mj-lt"/>
              </a:rPr>
              <a:t> </a:t>
            </a:r>
            <a:r>
              <a:rPr lang="tr-TR" dirty="0" err="1">
                <a:latin typeface="+mj-lt"/>
              </a:rPr>
              <a:t>nettles</a:t>
            </a:r>
            <a:r>
              <a:rPr lang="tr-TR" dirty="0">
                <a:latin typeface="+mj-lt"/>
              </a:rPr>
              <a:t> </a:t>
            </a:r>
            <a:r>
              <a:rPr lang="tr-TR" dirty="0" err="1">
                <a:latin typeface="+mj-lt"/>
              </a:rPr>
              <a:t>leaf</a:t>
            </a:r>
            <a:r>
              <a:rPr lang="tr-TR" dirty="0">
                <a:latin typeface="+mj-lt"/>
              </a:rPr>
              <a:t> (</a:t>
            </a:r>
            <a:r>
              <a:rPr lang="tr-TR" dirty="0" err="1">
                <a:latin typeface="+mj-lt"/>
              </a:rPr>
              <a:t>Urtica</a:t>
            </a:r>
            <a:r>
              <a:rPr lang="tr-TR" dirty="0">
                <a:latin typeface="+mj-lt"/>
              </a:rPr>
              <a:t> </a:t>
            </a:r>
            <a:r>
              <a:rPr lang="tr-TR" dirty="0" err="1">
                <a:latin typeface="+mj-lt"/>
              </a:rPr>
              <a:t>dioica</a:t>
            </a:r>
            <a:r>
              <a:rPr lang="tr-TR" dirty="0">
                <a:latin typeface="+mj-lt"/>
              </a:rPr>
              <a:t> L.): </a:t>
            </a:r>
            <a:r>
              <a:rPr lang="tr-TR" dirty="0" err="1">
                <a:latin typeface="+mj-lt"/>
              </a:rPr>
              <a:t>Extraordinary</a:t>
            </a:r>
            <a:r>
              <a:rPr lang="tr-TR" dirty="0">
                <a:latin typeface="+mj-lt"/>
              </a:rPr>
              <a:t> </a:t>
            </a:r>
            <a:r>
              <a:rPr lang="tr-TR" dirty="0" err="1">
                <a:latin typeface="+mj-lt"/>
              </a:rPr>
              <a:t>vegetable</a:t>
            </a:r>
            <a:r>
              <a:rPr lang="tr-TR" dirty="0">
                <a:latin typeface="+mj-lt"/>
              </a:rPr>
              <a:t> </a:t>
            </a:r>
            <a:r>
              <a:rPr lang="tr-TR" dirty="0" err="1">
                <a:latin typeface="+mj-lt"/>
              </a:rPr>
              <a:t>medicine</a:t>
            </a:r>
            <a:r>
              <a:rPr lang="tr-TR" dirty="0">
                <a:latin typeface="+mj-lt"/>
              </a:rPr>
              <a:t>. J. </a:t>
            </a:r>
            <a:r>
              <a:rPr lang="tr-TR" dirty="0" err="1">
                <a:latin typeface="+mj-lt"/>
              </a:rPr>
              <a:t>Herb</a:t>
            </a:r>
            <a:r>
              <a:rPr lang="tr-TR" dirty="0">
                <a:latin typeface="+mj-lt"/>
              </a:rPr>
              <a:t>. </a:t>
            </a:r>
            <a:r>
              <a:rPr lang="tr-TR" dirty="0" err="1">
                <a:latin typeface="+mj-lt"/>
              </a:rPr>
              <a:t>Med</a:t>
            </a:r>
            <a:r>
              <a:rPr lang="tr-TR" dirty="0">
                <a:latin typeface="+mj-lt"/>
              </a:rPr>
              <a:t>. 2013, 3, 9–38.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>
                <a:latin typeface="+mj-lt"/>
              </a:rPr>
              <a:t>4. </a:t>
            </a:r>
            <a:r>
              <a:rPr lang="tr-TR" dirty="0" err="1">
                <a:latin typeface="+mj-lt"/>
              </a:rPr>
              <a:t>Patel</a:t>
            </a:r>
            <a:r>
              <a:rPr lang="tr-TR" dirty="0">
                <a:latin typeface="+mj-lt"/>
              </a:rPr>
              <a:t> SS, </a:t>
            </a:r>
            <a:r>
              <a:rPr lang="tr-TR" dirty="0" err="1">
                <a:latin typeface="+mj-lt"/>
              </a:rPr>
              <a:t>Gupta</a:t>
            </a:r>
            <a:r>
              <a:rPr lang="tr-TR" dirty="0">
                <a:latin typeface="+mj-lt"/>
              </a:rPr>
              <a:t> S, </a:t>
            </a:r>
            <a:r>
              <a:rPr lang="tr-TR" dirty="0" err="1">
                <a:latin typeface="+mj-lt"/>
              </a:rPr>
              <a:t>Udayabanu</a:t>
            </a:r>
            <a:r>
              <a:rPr lang="tr-TR" dirty="0">
                <a:latin typeface="+mj-lt"/>
              </a:rPr>
              <a:t> M. </a:t>
            </a:r>
            <a:r>
              <a:rPr lang="tr-TR" dirty="0" err="1">
                <a:latin typeface="+mj-lt"/>
              </a:rPr>
              <a:t>Urtica</a:t>
            </a:r>
            <a:r>
              <a:rPr lang="tr-TR" dirty="0">
                <a:latin typeface="+mj-lt"/>
              </a:rPr>
              <a:t> </a:t>
            </a:r>
            <a:r>
              <a:rPr lang="tr-TR" dirty="0" err="1">
                <a:latin typeface="+mj-lt"/>
              </a:rPr>
              <a:t>dioica</a:t>
            </a:r>
            <a:r>
              <a:rPr lang="tr-TR" dirty="0">
                <a:latin typeface="+mj-lt"/>
              </a:rPr>
              <a:t> </a:t>
            </a:r>
            <a:r>
              <a:rPr lang="tr-TR" dirty="0" err="1">
                <a:latin typeface="+mj-lt"/>
              </a:rPr>
              <a:t>modulates</a:t>
            </a:r>
            <a:r>
              <a:rPr lang="tr-TR" dirty="0">
                <a:latin typeface="+mj-lt"/>
              </a:rPr>
              <a:t> </a:t>
            </a:r>
            <a:r>
              <a:rPr lang="tr-TR" dirty="0" err="1">
                <a:latin typeface="+mj-lt"/>
              </a:rPr>
              <a:t>hippocampal</a:t>
            </a:r>
            <a:r>
              <a:rPr lang="tr-TR" dirty="0">
                <a:latin typeface="+mj-lt"/>
              </a:rPr>
              <a:t> </a:t>
            </a:r>
            <a:r>
              <a:rPr lang="tr-TR" dirty="0" err="1">
                <a:latin typeface="+mj-lt"/>
              </a:rPr>
              <a:t>insulin</a:t>
            </a:r>
            <a:r>
              <a:rPr lang="tr-TR" dirty="0">
                <a:latin typeface="+mj-lt"/>
              </a:rPr>
              <a:t> </a:t>
            </a:r>
            <a:r>
              <a:rPr lang="tr-TR" dirty="0" err="1">
                <a:latin typeface="+mj-lt"/>
              </a:rPr>
              <a:t>signaling</a:t>
            </a:r>
            <a:r>
              <a:rPr lang="tr-TR" dirty="0">
                <a:latin typeface="+mj-lt"/>
              </a:rPr>
              <a:t> </a:t>
            </a:r>
            <a:r>
              <a:rPr lang="tr-TR" dirty="0" err="1">
                <a:latin typeface="+mj-lt"/>
              </a:rPr>
              <a:t>and</a:t>
            </a:r>
            <a:r>
              <a:rPr lang="tr-TR" dirty="0">
                <a:latin typeface="+mj-lt"/>
              </a:rPr>
              <a:t> </a:t>
            </a:r>
            <a:r>
              <a:rPr lang="tr-TR" dirty="0" err="1">
                <a:latin typeface="+mj-lt"/>
              </a:rPr>
              <a:t>recognition</a:t>
            </a:r>
            <a:r>
              <a:rPr lang="tr-TR" dirty="0">
                <a:latin typeface="+mj-lt"/>
              </a:rPr>
              <a:t> </a:t>
            </a:r>
            <a:r>
              <a:rPr lang="tr-TR" dirty="0" err="1">
                <a:latin typeface="+mj-lt"/>
              </a:rPr>
              <a:t>memory</a:t>
            </a:r>
            <a:r>
              <a:rPr lang="tr-TR" dirty="0">
                <a:latin typeface="+mj-lt"/>
              </a:rPr>
              <a:t> </a:t>
            </a:r>
            <a:r>
              <a:rPr lang="tr-TR" dirty="0" err="1">
                <a:latin typeface="+mj-lt"/>
              </a:rPr>
              <a:t>deficit</a:t>
            </a:r>
            <a:r>
              <a:rPr lang="tr-TR" dirty="0">
                <a:latin typeface="+mj-lt"/>
              </a:rPr>
              <a:t> in </a:t>
            </a:r>
            <a:r>
              <a:rPr lang="tr-TR" dirty="0" err="1">
                <a:latin typeface="+mj-lt"/>
              </a:rPr>
              <a:t>streptozotocin</a:t>
            </a:r>
            <a:r>
              <a:rPr lang="tr-TR" dirty="0">
                <a:latin typeface="+mj-lt"/>
              </a:rPr>
              <a:t> </a:t>
            </a:r>
            <a:r>
              <a:rPr lang="tr-TR" dirty="0" err="1">
                <a:latin typeface="+mj-lt"/>
              </a:rPr>
              <a:t>induced</a:t>
            </a:r>
            <a:r>
              <a:rPr lang="tr-TR" dirty="0">
                <a:latin typeface="+mj-lt"/>
              </a:rPr>
              <a:t> </a:t>
            </a:r>
            <a:r>
              <a:rPr lang="tr-TR" dirty="0" err="1">
                <a:latin typeface="+mj-lt"/>
              </a:rPr>
              <a:t>diabetic</a:t>
            </a:r>
            <a:r>
              <a:rPr lang="tr-TR" dirty="0">
                <a:latin typeface="+mj-lt"/>
              </a:rPr>
              <a:t> </a:t>
            </a:r>
            <a:r>
              <a:rPr lang="tr-TR" dirty="0" err="1">
                <a:latin typeface="+mj-lt"/>
              </a:rPr>
              <a:t>mice</a:t>
            </a:r>
            <a:r>
              <a:rPr lang="tr-TR" dirty="0">
                <a:latin typeface="+mj-lt"/>
              </a:rPr>
              <a:t>. </a:t>
            </a:r>
            <a:r>
              <a:rPr lang="tr-TR" dirty="0" err="1">
                <a:latin typeface="+mj-lt"/>
              </a:rPr>
              <a:t>Metab</a:t>
            </a:r>
            <a:r>
              <a:rPr lang="tr-TR" dirty="0">
                <a:latin typeface="+mj-lt"/>
              </a:rPr>
              <a:t> Brain </a:t>
            </a:r>
            <a:r>
              <a:rPr lang="tr-TR" dirty="0" err="1">
                <a:latin typeface="+mj-lt"/>
              </a:rPr>
              <a:t>Dis</a:t>
            </a:r>
            <a:r>
              <a:rPr lang="tr-TR" dirty="0">
                <a:latin typeface="+mj-lt"/>
              </a:rPr>
              <a:t>. 2016;31(3):601–11.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>
                <a:latin typeface="+mj-lt"/>
              </a:rPr>
              <a:t>5. De La Monte SM, </a:t>
            </a:r>
            <a:r>
              <a:rPr lang="tr-TR" dirty="0" err="1">
                <a:latin typeface="+mj-lt"/>
              </a:rPr>
              <a:t>Wands</a:t>
            </a:r>
            <a:r>
              <a:rPr lang="tr-TR" dirty="0">
                <a:latin typeface="+mj-lt"/>
              </a:rPr>
              <a:t> JR. </a:t>
            </a:r>
            <a:r>
              <a:rPr lang="tr-TR" dirty="0" err="1">
                <a:latin typeface="+mj-lt"/>
              </a:rPr>
              <a:t>Alzheimer’s</a:t>
            </a:r>
            <a:r>
              <a:rPr lang="tr-TR" dirty="0">
                <a:latin typeface="+mj-lt"/>
              </a:rPr>
              <a:t> </a:t>
            </a:r>
            <a:r>
              <a:rPr lang="tr-TR" dirty="0" err="1">
                <a:latin typeface="+mj-lt"/>
              </a:rPr>
              <a:t>disease</a:t>
            </a:r>
            <a:r>
              <a:rPr lang="tr-TR" dirty="0">
                <a:latin typeface="+mj-lt"/>
              </a:rPr>
              <a:t> is </a:t>
            </a:r>
            <a:r>
              <a:rPr lang="tr-TR" dirty="0" err="1">
                <a:latin typeface="+mj-lt"/>
              </a:rPr>
              <a:t>type</a:t>
            </a:r>
            <a:r>
              <a:rPr lang="tr-TR" dirty="0">
                <a:latin typeface="+mj-lt"/>
              </a:rPr>
              <a:t> 3 </a:t>
            </a:r>
            <a:r>
              <a:rPr lang="tr-TR" dirty="0" err="1">
                <a:latin typeface="+mj-lt"/>
              </a:rPr>
              <a:t>diabetes-evidence</a:t>
            </a:r>
            <a:r>
              <a:rPr lang="tr-TR" dirty="0">
                <a:latin typeface="+mj-lt"/>
              </a:rPr>
              <a:t> </a:t>
            </a:r>
            <a:r>
              <a:rPr lang="tr-TR" dirty="0" err="1">
                <a:latin typeface="+mj-lt"/>
              </a:rPr>
              <a:t>reviewed</a:t>
            </a:r>
            <a:r>
              <a:rPr lang="tr-TR" dirty="0">
                <a:latin typeface="+mj-lt"/>
              </a:rPr>
              <a:t>. </a:t>
            </a:r>
            <a:r>
              <a:rPr lang="tr-TR" dirty="0" err="1">
                <a:latin typeface="+mj-lt"/>
              </a:rPr>
              <a:t>Vol</a:t>
            </a:r>
            <a:r>
              <a:rPr lang="tr-TR" dirty="0">
                <a:latin typeface="+mj-lt"/>
              </a:rPr>
              <a:t>. 2, </a:t>
            </a:r>
            <a:r>
              <a:rPr lang="tr-TR" dirty="0" err="1">
                <a:latin typeface="+mj-lt"/>
              </a:rPr>
              <a:t>Journal</a:t>
            </a:r>
            <a:r>
              <a:rPr lang="tr-TR" dirty="0">
                <a:latin typeface="+mj-lt"/>
              </a:rPr>
              <a:t> of </a:t>
            </a:r>
            <a:r>
              <a:rPr lang="tr-TR" dirty="0" err="1">
                <a:latin typeface="+mj-lt"/>
              </a:rPr>
              <a:t>Diabetes</a:t>
            </a:r>
            <a:r>
              <a:rPr lang="tr-TR" dirty="0">
                <a:latin typeface="+mj-lt"/>
              </a:rPr>
              <a:t> </a:t>
            </a:r>
            <a:r>
              <a:rPr lang="tr-TR" dirty="0" err="1">
                <a:latin typeface="+mj-lt"/>
              </a:rPr>
              <a:t>Science</a:t>
            </a:r>
            <a:r>
              <a:rPr lang="tr-TR" dirty="0">
                <a:latin typeface="+mj-lt"/>
              </a:rPr>
              <a:t> </a:t>
            </a:r>
            <a:r>
              <a:rPr lang="tr-TR" dirty="0" err="1">
                <a:latin typeface="+mj-lt"/>
              </a:rPr>
              <a:t>and</a:t>
            </a:r>
            <a:r>
              <a:rPr lang="tr-TR" dirty="0">
                <a:latin typeface="+mj-lt"/>
              </a:rPr>
              <a:t> </a:t>
            </a:r>
            <a:r>
              <a:rPr lang="tr-TR" dirty="0" err="1">
                <a:latin typeface="+mj-lt"/>
              </a:rPr>
              <a:t>Technology</a:t>
            </a:r>
            <a:r>
              <a:rPr lang="tr-TR" dirty="0">
                <a:latin typeface="+mj-lt"/>
              </a:rPr>
              <a:t>. 2008. p. 1101–13.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>
                <a:latin typeface="+mj-lt"/>
              </a:rPr>
              <a:t>6.E. </a:t>
            </a:r>
            <a:r>
              <a:rPr lang="tr-TR" dirty="0" err="1">
                <a:latin typeface="+mj-lt"/>
              </a:rPr>
              <a:t>Grunblatt</a:t>
            </a:r>
            <a:r>
              <a:rPr lang="tr-TR" dirty="0">
                <a:latin typeface="+mj-lt"/>
              </a:rPr>
              <a:t>, M. </a:t>
            </a:r>
            <a:r>
              <a:rPr lang="tr-TR" dirty="0" err="1">
                <a:latin typeface="+mj-lt"/>
              </a:rPr>
              <a:t>Salkovic-Petrisic</a:t>
            </a:r>
            <a:r>
              <a:rPr lang="tr-TR" dirty="0">
                <a:latin typeface="+mj-lt"/>
              </a:rPr>
              <a:t>, J. </a:t>
            </a:r>
            <a:r>
              <a:rPr lang="tr-TR" dirty="0" err="1">
                <a:latin typeface="+mj-lt"/>
              </a:rPr>
              <a:t>Osmanovic</a:t>
            </a:r>
            <a:r>
              <a:rPr lang="tr-TR" dirty="0">
                <a:latin typeface="+mj-lt"/>
              </a:rPr>
              <a:t>, P. </a:t>
            </a:r>
            <a:r>
              <a:rPr lang="tr-TR" dirty="0" err="1">
                <a:latin typeface="+mj-lt"/>
              </a:rPr>
              <a:t>Riederer</a:t>
            </a:r>
            <a:r>
              <a:rPr lang="tr-TR" dirty="0">
                <a:latin typeface="+mj-lt"/>
              </a:rPr>
              <a:t>, S. </a:t>
            </a:r>
            <a:r>
              <a:rPr lang="tr-TR" dirty="0" err="1">
                <a:latin typeface="+mj-lt"/>
              </a:rPr>
              <a:t>HoyerBrain</a:t>
            </a:r>
            <a:r>
              <a:rPr lang="tr-TR" dirty="0">
                <a:latin typeface="+mj-lt"/>
              </a:rPr>
              <a:t> </a:t>
            </a:r>
            <a:r>
              <a:rPr lang="tr-TR" dirty="0" err="1">
                <a:latin typeface="+mj-lt"/>
              </a:rPr>
              <a:t>insulin</a:t>
            </a:r>
            <a:r>
              <a:rPr lang="tr-TR" dirty="0">
                <a:latin typeface="+mj-lt"/>
              </a:rPr>
              <a:t> </a:t>
            </a:r>
            <a:r>
              <a:rPr lang="tr-TR" dirty="0" err="1">
                <a:latin typeface="+mj-lt"/>
              </a:rPr>
              <a:t>system</a:t>
            </a:r>
            <a:r>
              <a:rPr lang="tr-TR" dirty="0">
                <a:latin typeface="+mj-lt"/>
              </a:rPr>
              <a:t> </a:t>
            </a:r>
            <a:r>
              <a:rPr lang="tr-TR" dirty="0" err="1">
                <a:latin typeface="+mj-lt"/>
              </a:rPr>
              <a:t>dysfunction</a:t>
            </a:r>
            <a:r>
              <a:rPr lang="tr-TR" dirty="0">
                <a:latin typeface="+mj-lt"/>
              </a:rPr>
              <a:t> in </a:t>
            </a:r>
            <a:r>
              <a:rPr lang="tr-TR" dirty="0" err="1">
                <a:latin typeface="+mj-lt"/>
              </a:rPr>
              <a:t>streptozotocin</a:t>
            </a:r>
            <a:r>
              <a:rPr lang="tr-TR" dirty="0">
                <a:latin typeface="+mj-lt"/>
              </a:rPr>
              <a:t> </a:t>
            </a:r>
            <a:r>
              <a:rPr lang="tr-TR" dirty="0" err="1">
                <a:latin typeface="+mj-lt"/>
              </a:rPr>
              <a:t>intracerebroventricularly</a:t>
            </a:r>
            <a:r>
              <a:rPr lang="tr-TR" dirty="0">
                <a:latin typeface="+mj-lt"/>
              </a:rPr>
              <a:t> </a:t>
            </a:r>
            <a:r>
              <a:rPr lang="tr-TR" dirty="0" err="1">
                <a:latin typeface="+mj-lt"/>
              </a:rPr>
              <a:t>treated</a:t>
            </a:r>
            <a:r>
              <a:rPr lang="tr-TR" dirty="0">
                <a:latin typeface="+mj-lt"/>
              </a:rPr>
              <a:t> </a:t>
            </a:r>
            <a:r>
              <a:rPr lang="tr-TR" dirty="0" err="1">
                <a:latin typeface="+mj-lt"/>
              </a:rPr>
              <a:t>rats</a:t>
            </a:r>
            <a:r>
              <a:rPr lang="tr-TR" dirty="0">
                <a:latin typeface="+mj-lt"/>
              </a:rPr>
              <a:t> </a:t>
            </a:r>
            <a:r>
              <a:rPr lang="tr-TR" dirty="0" err="1">
                <a:latin typeface="+mj-lt"/>
              </a:rPr>
              <a:t>generates</a:t>
            </a:r>
            <a:r>
              <a:rPr lang="tr-TR" dirty="0">
                <a:latin typeface="+mj-lt"/>
              </a:rPr>
              <a:t> </a:t>
            </a:r>
            <a:r>
              <a:rPr lang="tr-TR" dirty="0" err="1">
                <a:latin typeface="+mj-lt"/>
              </a:rPr>
              <a:t>hyperphosphorylated</a:t>
            </a:r>
            <a:r>
              <a:rPr lang="tr-TR" dirty="0">
                <a:latin typeface="+mj-lt"/>
              </a:rPr>
              <a:t> </a:t>
            </a:r>
            <a:r>
              <a:rPr lang="tr-TR" dirty="0" err="1">
                <a:latin typeface="+mj-lt"/>
              </a:rPr>
              <a:t>tau</a:t>
            </a:r>
            <a:r>
              <a:rPr lang="tr-TR" dirty="0">
                <a:latin typeface="+mj-lt"/>
              </a:rPr>
              <a:t> protein, J. </a:t>
            </a:r>
            <a:r>
              <a:rPr lang="tr-TR" dirty="0" err="1">
                <a:latin typeface="+mj-lt"/>
              </a:rPr>
              <a:t>Neurochem</a:t>
            </a:r>
            <a:r>
              <a:rPr lang="tr-TR" dirty="0">
                <a:latin typeface="+mj-lt"/>
              </a:rPr>
              <a:t>., 101 (2007), </a:t>
            </a:r>
            <a:r>
              <a:rPr lang="tr-TR" dirty="0" err="1">
                <a:latin typeface="+mj-lt"/>
              </a:rPr>
              <a:t>pp</a:t>
            </a:r>
            <a:r>
              <a:rPr lang="tr-TR" dirty="0">
                <a:latin typeface="+mj-lt"/>
              </a:rPr>
              <a:t>. 757-770,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>
                <a:latin typeface="+mj-lt"/>
              </a:rPr>
              <a:t>7.Akter K, </a:t>
            </a:r>
            <a:r>
              <a:rPr lang="tr-TR" dirty="0" err="1">
                <a:latin typeface="+mj-lt"/>
              </a:rPr>
              <a:t>Lanza</a:t>
            </a:r>
            <a:r>
              <a:rPr lang="tr-TR" dirty="0">
                <a:latin typeface="+mj-lt"/>
              </a:rPr>
              <a:t> EA, Martin SA, </a:t>
            </a:r>
            <a:r>
              <a:rPr lang="tr-TR" dirty="0" err="1">
                <a:latin typeface="+mj-lt"/>
              </a:rPr>
              <a:t>Myronyuk</a:t>
            </a:r>
            <a:r>
              <a:rPr lang="tr-TR" dirty="0">
                <a:latin typeface="+mj-lt"/>
              </a:rPr>
              <a:t> N, </a:t>
            </a:r>
            <a:r>
              <a:rPr lang="tr-TR" dirty="0" err="1">
                <a:latin typeface="+mj-lt"/>
              </a:rPr>
              <a:t>Rua</a:t>
            </a:r>
            <a:r>
              <a:rPr lang="tr-TR" dirty="0">
                <a:latin typeface="+mj-lt"/>
              </a:rPr>
              <a:t> M, </a:t>
            </a:r>
            <a:r>
              <a:rPr lang="tr-TR" dirty="0" err="1">
                <a:latin typeface="+mj-lt"/>
              </a:rPr>
              <a:t>Raffa</a:t>
            </a:r>
            <a:r>
              <a:rPr lang="tr-TR" dirty="0">
                <a:latin typeface="+mj-lt"/>
              </a:rPr>
              <a:t> RB. </a:t>
            </a:r>
            <a:r>
              <a:rPr lang="tr-TR" dirty="0" err="1">
                <a:latin typeface="+mj-lt"/>
              </a:rPr>
              <a:t>Diabetes</a:t>
            </a:r>
            <a:r>
              <a:rPr lang="tr-TR" dirty="0">
                <a:latin typeface="+mj-lt"/>
              </a:rPr>
              <a:t> </a:t>
            </a:r>
            <a:r>
              <a:rPr lang="tr-TR" dirty="0" err="1">
                <a:latin typeface="+mj-lt"/>
              </a:rPr>
              <a:t>mellitus</a:t>
            </a:r>
            <a:r>
              <a:rPr lang="tr-TR" dirty="0">
                <a:latin typeface="+mj-lt"/>
              </a:rPr>
              <a:t> </a:t>
            </a:r>
            <a:r>
              <a:rPr lang="tr-TR" dirty="0" err="1">
                <a:latin typeface="+mj-lt"/>
              </a:rPr>
              <a:t>and</a:t>
            </a:r>
            <a:r>
              <a:rPr lang="tr-TR" dirty="0">
                <a:latin typeface="+mj-lt"/>
              </a:rPr>
              <a:t> </a:t>
            </a:r>
            <a:r>
              <a:rPr lang="tr-TR" dirty="0" err="1">
                <a:latin typeface="+mj-lt"/>
              </a:rPr>
              <a:t>Alzheimer’s</a:t>
            </a:r>
            <a:r>
              <a:rPr lang="tr-TR" dirty="0">
                <a:latin typeface="+mj-lt"/>
              </a:rPr>
              <a:t> </a:t>
            </a:r>
            <a:r>
              <a:rPr lang="tr-TR" dirty="0" err="1">
                <a:latin typeface="+mj-lt"/>
              </a:rPr>
              <a:t>disease</a:t>
            </a:r>
            <a:r>
              <a:rPr lang="tr-TR" dirty="0">
                <a:latin typeface="+mj-lt"/>
              </a:rPr>
              <a:t>: </a:t>
            </a:r>
            <a:r>
              <a:rPr lang="tr-TR" dirty="0" err="1">
                <a:latin typeface="+mj-lt"/>
              </a:rPr>
              <a:t>Shared</a:t>
            </a:r>
            <a:r>
              <a:rPr lang="tr-TR" dirty="0">
                <a:latin typeface="+mj-lt"/>
              </a:rPr>
              <a:t> </a:t>
            </a:r>
            <a:r>
              <a:rPr lang="tr-TR" dirty="0" err="1">
                <a:latin typeface="+mj-lt"/>
              </a:rPr>
              <a:t>pathology</a:t>
            </a:r>
            <a:r>
              <a:rPr lang="tr-TR" dirty="0">
                <a:latin typeface="+mj-lt"/>
              </a:rPr>
              <a:t> </a:t>
            </a:r>
            <a:r>
              <a:rPr lang="tr-TR" dirty="0" err="1">
                <a:latin typeface="+mj-lt"/>
              </a:rPr>
              <a:t>and</a:t>
            </a:r>
            <a:r>
              <a:rPr lang="tr-TR" dirty="0">
                <a:latin typeface="+mj-lt"/>
              </a:rPr>
              <a:t> </a:t>
            </a:r>
            <a:r>
              <a:rPr lang="tr-TR" dirty="0" err="1">
                <a:latin typeface="+mj-lt"/>
              </a:rPr>
              <a:t>treatment</a:t>
            </a:r>
            <a:r>
              <a:rPr lang="tr-TR" dirty="0">
                <a:latin typeface="+mj-lt"/>
              </a:rPr>
              <a:t>? </a:t>
            </a:r>
            <a:r>
              <a:rPr lang="tr-TR" dirty="0" err="1">
                <a:latin typeface="+mj-lt"/>
              </a:rPr>
              <a:t>Br</a:t>
            </a:r>
            <a:r>
              <a:rPr lang="tr-TR" dirty="0">
                <a:latin typeface="+mj-lt"/>
              </a:rPr>
              <a:t> J </a:t>
            </a:r>
            <a:r>
              <a:rPr lang="tr-TR" dirty="0" err="1">
                <a:latin typeface="+mj-lt"/>
              </a:rPr>
              <a:t>Clin</a:t>
            </a:r>
            <a:r>
              <a:rPr lang="tr-TR" dirty="0">
                <a:latin typeface="+mj-lt"/>
              </a:rPr>
              <a:t> </a:t>
            </a:r>
            <a:r>
              <a:rPr lang="tr-TR" dirty="0" err="1">
                <a:latin typeface="+mj-lt"/>
              </a:rPr>
              <a:t>Pharmacol</a:t>
            </a:r>
            <a:r>
              <a:rPr lang="tr-TR" dirty="0">
                <a:latin typeface="+mj-lt"/>
              </a:rPr>
              <a:t>. 2011;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>
                <a:latin typeface="+mj-lt"/>
              </a:rPr>
              <a:t>8. </a:t>
            </a:r>
            <a:r>
              <a:rPr lang="tr-TR" dirty="0" err="1">
                <a:latin typeface="+mj-lt"/>
              </a:rPr>
              <a:t>Patel</a:t>
            </a:r>
            <a:r>
              <a:rPr lang="tr-TR" dirty="0">
                <a:latin typeface="+mj-lt"/>
              </a:rPr>
              <a:t> SS, </a:t>
            </a:r>
            <a:r>
              <a:rPr lang="tr-TR" dirty="0" err="1">
                <a:latin typeface="+mj-lt"/>
              </a:rPr>
              <a:t>Udayabanu</a:t>
            </a:r>
            <a:r>
              <a:rPr lang="tr-TR" dirty="0">
                <a:latin typeface="+mj-lt"/>
              </a:rPr>
              <a:t> M. </a:t>
            </a:r>
            <a:r>
              <a:rPr lang="tr-TR" dirty="0" err="1">
                <a:latin typeface="+mj-lt"/>
              </a:rPr>
              <a:t>Urtica</a:t>
            </a:r>
            <a:r>
              <a:rPr lang="tr-TR" dirty="0">
                <a:latin typeface="+mj-lt"/>
              </a:rPr>
              <a:t> </a:t>
            </a:r>
            <a:r>
              <a:rPr lang="tr-TR" dirty="0" err="1">
                <a:latin typeface="+mj-lt"/>
              </a:rPr>
              <a:t>dioica</a:t>
            </a:r>
            <a:r>
              <a:rPr lang="tr-TR" dirty="0">
                <a:latin typeface="+mj-lt"/>
              </a:rPr>
              <a:t> </a:t>
            </a:r>
            <a:r>
              <a:rPr lang="tr-TR" dirty="0" err="1">
                <a:latin typeface="+mj-lt"/>
              </a:rPr>
              <a:t>extract</a:t>
            </a:r>
            <a:r>
              <a:rPr lang="tr-TR" dirty="0">
                <a:latin typeface="+mj-lt"/>
              </a:rPr>
              <a:t> </a:t>
            </a:r>
            <a:r>
              <a:rPr lang="tr-TR" dirty="0" err="1">
                <a:latin typeface="+mj-lt"/>
              </a:rPr>
              <a:t>attenuates</a:t>
            </a:r>
            <a:r>
              <a:rPr lang="tr-TR" dirty="0">
                <a:latin typeface="+mj-lt"/>
              </a:rPr>
              <a:t> </a:t>
            </a:r>
            <a:r>
              <a:rPr lang="tr-TR" dirty="0" err="1">
                <a:latin typeface="+mj-lt"/>
              </a:rPr>
              <a:t>depressive</a:t>
            </a:r>
            <a:r>
              <a:rPr lang="tr-TR" dirty="0">
                <a:latin typeface="+mj-lt"/>
              </a:rPr>
              <a:t> </a:t>
            </a:r>
            <a:r>
              <a:rPr lang="tr-TR" dirty="0" err="1">
                <a:latin typeface="+mj-lt"/>
              </a:rPr>
              <a:t>like</a:t>
            </a:r>
            <a:r>
              <a:rPr lang="tr-TR" dirty="0">
                <a:latin typeface="+mj-lt"/>
              </a:rPr>
              <a:t> </a:t>
            </a:r>
            <a:r>
              <a:rPr lang="tr-TR" dirty="0" err="1">
                <a:latin typeface="+mj-lt"/>
              </a:rPr>
              <a:t>behavior</a:t>
            </a:r>
            <a:r>
              <a:rPr lang="tr-TR" dirty="0">
                <a:latin typeface="+mj-lt"/>
              </a:rPr>
              <a:t> </a:t>
            </a:r>
            <a:r>
              <a:rPr lang="tr-TR" dirty="0" err="1">
                <a:latin typeface="+mj-lt"/>
              </a:rPr>
              <a:t>and</a:t>
            </a:r>
            <a:r>
              <a:rPr lang="tr-TR" dirty="0">
                <a:latin typeface="+mj-lt"/>
              </a:rPr>
              <a:t> </a:t>
            </a:r>
            <a:r>
              <a:rPr lang="tr-TR" dirty="0" err="1">
                <a:latin typeface="+mj-lt"/>
              </a:rPr>
              <a:t>associative</a:t>
            </a:r>
            <a:r>
              <a:rPr lang="tr-TR" dirty="0">
                <a:latin typeface="+mj-lt"/>
              </a:rPr>
              <a:t> </a:t>
            </a:r>
            <a:r>
              <a:rPr lang="tr-TR" dirty="0" err="1">
                <a:latin typeface="+mj-lt"/>
              </a:rPr>
              <a:t>memory</a:t>
            </a:r>
            <a:r>
              <a:rPr lang="tr-TR" dirty="0">
                <a:latin typeface="+mj-lt"/>
              </a:rPr>
              <a:t> </a:t>
            </a:r>
            <a:r>
              <a:rPr lang="tr-TR" dirty="0" err="1">
                <a:latin typeface="+mj-lt"/>
              </a:rPr>
              <a:t>dysfunction</a:t>
            </a:r>
            <a:r>
              <a:rPr lang="tr-TR" dirty="0">
                <a:latin typeface="+mj-lt"/>
              </a:rPr>
              <a:t> in </a:t>
            </a:r>
            <a:r>
              <a:rPr lang="tr-TR" dirty="0" err="1">
                <a:latin typeface="+mj-lt"/>
              </a:rPr>
              <a:t>dexamethasone</a:t>
            </a:r>
            <a:r>
              <a:rPr lang="tr-TR" dirty="0">
                <a:latin typeface="+mj-lt"/>
              </a:rPr>
              <a:t> </a:t>
            </a:r>
            <a:r>
              <a:rPr lang="tr-TR" dirty="0" err="1">
                <a:latin typeface="+mj-lt"/>
              </a:rPr>
              <a:t>induced</a:t>
            </a:r>
            <a:r>
              <a:rPr lang="tr-TR" dirty="0">
                <a:latin typeface="+mj-lt"/>
              </a:rPr>
              <a:t> </a:t>
            </a:r>
            <a:r>
              <a:rPr lang="tr-TR" dirty="0" err="1">
                <a:latin typeface="+mj-lt"/>
              </a:rPr>
              <a:t>diabetic</a:t>
            </a:r>
            <a:r>
              <a:rPr lang="tr-TR" dirty="0">
                <a:latin typeface="+mj-lt"/>
              </a:rPr>
              <a:t> </a:t>
            </a:r>
            <a:r>
              <a:rPr lang="tr-TR" dirty="0" err="1">
                <a:latin typeface="+mj-lt"/>
              </a:rPr>
              <a:t>mice</a:t>
            </a:r>
            <a:r>
              <a:rPr lang="tr-TR" dirty="0">
                <a:latin typeface="+mj-lt"/>
              </a:rPr>
              <a:t>. </a:t>
            </a:r>
            <a:r>
              <a:rPr lang="tr-TR" dirty="0" err="1">
                <a:latin typeface="+mj-lt"/>
              </a:rPr>
              <a:t>Metab</a:t>
            </a:r>
            <a:r>
              <a:rPr lang="tr-TR" dirty="0">
                <a:latin typeface="+mj-lt"/>
              </a:rPr>
              <a:t> Brain </a:t>
            </a:r>
            <a:r>
              <a:rPr lang="tr-TR" dirty="0" err="1">
                <a:latin typeface="+mj-lt"/>
              </a:rPr>
              <a:t>Dis</a:t>
            </a:r>
            <a:r>
              <a:rPr lang="tr-TR" dirty="0">
                <a:latin typeface="+mj-lt"/>
              </a:rPr>
              <a:t>. 2014;29(1):121–30.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dirty="0">
                <a:latin typeface="+mj-lt"/>
              </a:rPr>
              <a:t>9.Bnouham M, </a:t>
            </a:r>
            <a:r>
              <a:rPr lang="tr-TR" dirty="0" err="1">
                <a:latin typeface="+mj-lt"/>
              </a:rPr>
              <a:t>Merhfour</a:t>
            </a:r>
            <a:r>
              <a:rPr lang="tr-TR" dirty="0">
                <a:latin typeface="+mj-lt"/>
              </a:rPr>
              <a:t> FZ, </a:t>
            </a:r>
            <a:r>
              <a:rPr lang="tr-TR" dirty="0" err="1">
                <a:latin typeface="+mj-lt"/>
              </a:rPr>
              <a:t>Ziyyat</a:t>
            </a:r>
            <a:r>
              <a:rPr lang="tr-TR" dirty="0">
                <a:latin typeface="+mj-lt"/>
              </a:rPr>
              <a:t> A, </a:t>
            </a:r>
            <a:r>
              <a:rPr lang="tr-TR" dirty="0" err="1">
                <a:latin typeface="+mj-lt"/>
              </a:rPr>
              <a:t>Mekhfi</a:t>
            </a:r>
            <a:r>
              <a:rPr lang="tr-TR" dirty="0">
                <a:latin typeface="+mj-lt"/>
              </a:rPr>
              <a:t> H, Aziz M, </a:t>
            </a:r>
            <a:r>
              <a:rPr lang="tr-TR" dirty="0" err="1">
                <a:latin typeface="+mj-lt"/>
              </a:rPr>
              <a:t>Legssyer</a:t>
            </a:r>
            <a:r>
              <a:rPr lang="tr-TR" dirty="0">
                <a:latin typeface="+mj-lt"/>
              </a:rPr>
              <a:t> A. </a:t>
            </a:r>
            <a:r>
              <a:rPr lang="tr-TR" dirty="0" err="1">
                <a:latin typeface="+mj-lt"/>
              </a:rPr>
              <a:t>Antihyperglycemic</a:t>
            </a:r>
            <a:r>
              <a:rPr lang="tr-TR" dirty="0">
                <a:latin typeface="+mj-lt"/>
              </a:rPr>
              <a:t> </a:t>
            </a:r>
            <a:r>
              <a:rPr lang="tr-TR" dirty="0" err="1">
                <a:latin typeface="+mj-lt"/>
              </a:rPr>
              <a:t>activity</a:t>
            </a:r>
            <a:r>
              <a:rPr lang="tr-TR" dirty="0">
                <a:latin typeface="+mj-lt"/>
              </a:rPr>
              <a:t> of </a:t>
            </a:r>
            <a:r>
              <a:rPr lang="tr-TR" dirty="0" err="1">
                <a:latin typeface="+mj-lt"/>
              </a:rPr>
              <a:t>the</a:t>
            </a:r>
            <a:r>
              <a:rPr lang="tr-TR" dirty="0">
                <a:latin typeface="+mj-lt"/>
              </a:rPr>
              <a:t> </a:t>
            </a:r>
            <a:r>
              <a:rPr lang="tr-TR" dirty="0" err="1">
                <a:latin typeface="+mj-lt"/>
              </a:rPr>
              <a:t>aqueous</a:t>
            </a:r>
            <a:r>
              <a:rPr lang="tr-TR" dirty="0">
                <a:latin typeface="+mj-lt"/>
              </a:rPr>
              <a:t> </a:t>
            </a:r>
            <a:r>
              <a:rPr lang="tr-TR" dirty="0" err="1">
                <a:latin typeface="+mj-lt"/>
              </a:rPr>
              <a:t>extract</a:t>
            </a:r>
            <a:r>
              <a:rPr lang="tr-TR" dirty="0">
                <a:latin typeface="+mj-lt"/>
              </a:rPr>
              <a:t> of </a:t>
            </a:r>
            <a:r>
              <a:rPr lang="tr-TR" dirty="0" err="1">
                <a:latin typeface="+mj-lt"/>
              </a:rPr>
              <a:t>Urtica</a:t>
            </a:r>
            <a:r>
              <a:rPr lang="tr-TR" dirty="0">
                <a:latin typeface="+mj-lt"/>
              </a:rPr>
              <a:t> </a:t>
            </a:r>
            <a:r>
              <a:rPr lang="tr-TR" dirty="0" err="1">
                <a:latin typeface="+mj-lt"/>
              </a:rPr>
              <a:t>dioica</a:t>
            </a:r>
            <a:r>
              <a:rPr lang="tr-TR" dirty="0">
                <a:latin typeface="+mj-lt"/>
              </a:rPr>
              <a:t>. </a:t>
            </a:r>
            <a:r>
              <a:rPr lang="tr-TR" dirty="0" err="1">
                <a:latin typeface="+mj-lt"/>
              </a:rPr>
              <a:t>Fitoterapia</a:t>
            </a:r>
            <a:r>
              <a:rPr lang="tr-TR" dirty="0">
                <a:latin typeface="+mj-lt"/>
              </a:rPr>
              <a:t>. 2003;74(7–8):677–81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2876095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 descr="metin içeren bir resim&#10;&#10;Açıklama otomatik olarak oluşturuldu">
            <a:extLst>
              <a:ext uri="{FF2B5EF4-FFF2-40B4-BE49-F238E27FC236}">
                <a16:creationId xmlns:a16="http://schemas.microsoft.com/office/drawing/2014/main" id="{5F4FE0C3-7794-4A47-A407-527BB6B02F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3"/>
          <a:stretch/>
        </p:blipFill>
        <p:spPr>
          <a:xfrm>
            <a:off x="20" y="10"/>
            <a:ext cx="12191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34675001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82CE382A-621C-43F3-8491-6B172DDA58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134" y="1497378"/>
            <a:ext cx="3959050" cy="4350604"/>
          </a:xfrm>
          <a:prstGeom prst="rect">
            <a:avLst/>
          </a:prstGeom>
          <a:noFill/>
        </p:spPr>
      </p:pic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327219D-1852-4C35-B4E4-5E0F1AB9DD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987424"/>
            <a:ext cx="6656282" cy="5370513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tr-TR" sz="2400" dirty="0">
              <a:latin typeface="+mn-lt"/>
            </a:endParaRPr>
          </a:p>
          <a:p>
            <a:r>
              <a:rPr lang="tr-TR" sz="2400" dirty="0" err="1">
                <a:latin typeface="+mn-lt"/>
              </a:rPr>
              <a:t>Alzheimer’s</a:t>
            </a:r>
            <a:r>
              <a:rPr lang="tr-TR" sz="2400" dirty="0">
                <a:latin typeface="+mn-lt"/>
              </a:rPr>
              <a:t> </a:t>
            </a:r>
            <a:r>
              <a:rPr lang="tr-TR" sz="2400" dirty="0" err="1">
                <a:latin typeface="+mn-lt"/>
              </a:rPr>
              <a:t>Disease</a:t>
            </a:r>
            <a:r>
              <a:rPr lang="tr-TR" sz="2400" dirty="0">
                <a:latin typeface="+mn-lt"/>
              </a:rPr>
              <a:t> (AD):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dirty="0" err="1">
                <a:latin typeface="+mn-lt"/>
              </a:rPr>
              <a:t>Irreversible</a:t>
            </a:r>
            <a:r>
              <a:rPr lang="tr-TR" sz="2400" dirty="0">
                <a:latin typeface="+mn-lt"/>
              </a:rPr>
              <a:t> </a:t>
            </a:r>
            <a:r>
              <a:rPr lang="tr-TR" sz="2400" dirty="0" err="1">
                <a:latin typeface="+mn-lt"/>
              </a:rPr>
              <a:t>and</a:t>
            </a:r>
            <a:r>
              <a:rPr lang="tr-TR" sz="2400" dirty="0">
                <a:latin typeface="+mn-lt"/>
              </a:rPr>
              <a:t> </a:t>
            </a:r>
            <a:r>
              <a:rPr lang="tr-TR" sz="2400" dirty="0" err="1">
                <a:latin typeface="+mn-lt"/>
              </a:rPr>
              <a:t>progressive</a:t>
            </a:r>
            <a:r>
              <a:rPr lang="tr-TR" sz="2400" dirty="0">
                <a:latin typeface="+mn-lt"/>
              </a:rPr>
              <a:t> </a:t>
            </a:r>
            <a:r>
              <a:rPr lang="tr-TR" sz="2400" dirty="0" err="1">
                <a:latin typeface="+mn-lt"/>
              </a:rPr>
              <a:t>disorder</a:t>
            </a:r>
            <a:r>
              <a:rPr lang="tr-TR" sz="2400" dirty="0">
                <a:latin typeface="+mn-lt"/>
              </a:rPr>
              <a:t>.</a:t>
            </a:r>
            <a:r>
              <a:rPr lang="en-US" sz="2400" baseline="300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tr-TR" sz="2400" dirty="0">
              <a:effectLst/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dirty="0" err="1">
                <a:latin typeface="+mn-lt"/>
              </a:rPr>
              <a:t>T</a:t>
            </a:r>
            <a:r>
              <a:rPr lang="tr-TR" sz="2400" dirty="0" err="1">
                <a:effectLst/>
                <a:latin typeface="+mn-lt"/>
              </a:rPr>
              <a:t>he</a:t>
            </a:r>
            <a:r>
              <a:rPr lang="tr-TR" sz="2400" dirty="0">
                <a:effectLst/>
                <a:latin typeface="+mn-lt"/>
              </a:rPr>
              <a:t> </a:t>
            </a:r>
            <a:r>
              <a:rPr lang="tr-TR" sz="2400" dirty="0" err="1">
                <a:effectLst/>
                <a:latin typeface="+mn-lt"/>
              </a:rPr>
              <a:t>most</a:t>
            </a:r>
            <a:r>
              <a:rPr lang="tr-TR" sz="2400" dirty="0">
                <a:effectLst/>
                <a:latin typeface="+mn-lt"/>
              </a:rPr>
              <a:t> </a:t>
            </a:r>
            <a:r>
              <a:rPr lang="tr-TR" sz="2400" dirty="0" err="1">
                <a:effectLst/>
                <a:latin typeface="+mn-lt"/>
              </a:rPr>
              <a:t>common</a:t>
            </a:r>
            <a:r>
              <a:rPr lang="tr-TR" sz="2400" dirty="0">
                <a:effectLst/>
                <a:latin typeface="+mn-lt"/>
              </a:rPr>
              <a:t> </a:t>
            </a:r>
            <a:r>
              <a:rPr lang="tr-TR" sz="2400" dirty="0" err="1">
                <a:effectLst/>
                <a:latin typeface="+mn-lt"/>
              </a:rPr>
              <a:t>cause</a:t>
            </a:r>
            <a:r>
              <a:rPr lang="tr-TR" sz="2400" dirty="0">
                <a:effectLst/>
                <a:latin typeface="+mn-lt"/>
              </a:rPr>
              <a:t> of </a:t>
            </a:r>
            <a:r>
              <a:rPr lang="tr-TR" sz="2400" dirty="0" err="1">
                <a:effectLst/>
                <a:latin typeface="+mn-lt"/>
              </a:rPr>
              <a:t>dementia</a:t>
            </a:r>
            <a:r>
              <a:rPr lang="tr-TR" sz="2400" dirty="0">
                <a:latin typeface="+mn-lt"/>
              </a:rPr>
              <a:t> </a:t>
            </a:r>
            <a:r>
              <a:rPr lang="en-US" sz="2400" baseline="300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tr-TR" sz="2400" dirty="0">
              <a:effectLst/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dirty="0">
                <a:latin typeface="+mn-lt"/>
              </a:rPr>
              <a:t>H</a:t>
            </a:r>
            <a:r>
              <a:rPr lang="tr-TR" sz="2400" dirty="0">
                <a:effectLst/>
                <a:latin typeface="+mn-lt"/>
              </a:rPr>
              <a:t>as </a:t>
            </a:r>
            <a:r>
              <a:rPr lang="tr-TR" sz="2400" dirty="0" err="1">
                <a:effectLst/>
                <a:latin typeface="+mn-lt"/>
              </a:rPr>
              <a:t>no</a:t>
            </a:r>
            <a:r>
              <a:rPr lang="tr-TR" sz="2400" dirty="0">
                <a:effectLst/>
                <a:latin typeface="+mn-lt"/>
              </a:rPr>
              <a:t> </a:t>
            </a:r>
            <a:r>
              <a:rPr lang="tr-TR" sz="2400" dirty="0" err="1">
                <a:effectLst/>
                <a:latin typeface="+mn-lt"/>
              </a:rPr>
              <a:t>current</a:t>
            </a:r>
            <a:r>
              <a:rPr lang="tr-TR" sz="2400" dirty="0">
                <a:effectLst/>
                <a:latin typeface="+mn-lt"/>
              </a:rPr>
              <a:t> </a:t>
            </a:r>
            <a:r>
              <a:rPr lang="tr-TR" sz="2400" dirty="0" err="1">
                <a:effectLst/>
                <a:latin typeface="+mn-lt"/>
              </a:rPr>
              <a:t>cure</a:t>
            </a:r>
            <a:r>
              <a:rPr lang="tr-TR" sz="2400" dirty="0">
                <a:effectLst/>
                <a:latin typeface="+mn-lt"/>
              </a:rPr>
              <a:t>, but </a:t>
            </a:r>
            <a:r>
              <a:rPr lang="tr-TR" sz="2400" dirty="0" err="1">
                <a:effectLst/>
                <a:latin typeface="+mn-lt"/>
              </a:rPr>
              <a:t>treatments</a:t>
            </a:r>
            <a:r>
              <a:rPr lang="tr-TR" sz="2400" dirty="0">
                <a:effectLst/>
                <a:latin typeface="+mn-lt"/>
              </a:rPr>
              <a:t> </a:t>
            </a:r>
            <a:r>
              <a:rPr lang="tr-TR" sz="2400" dirty="0" err="1">
                <a:effectLst/>
                <a:latin typeface="+mn-lt"/>
              </a:rPr>
              <a:t>for</a:t>
            </a:r>
            <a:r>
              <a:rPr lang="tr-TR" sz="2400" dirty="0">
                <a:effectLst/>
                <a:latin typeface="+mn-lt"/>
              </a:rPr>
              <a:t> </a:t>
            </a:r>
            <a:r>
              <a:rPr lang="tr-TR" sz="2400" dirty="0" err="1">
                <a:effectLst/>
                <a:latin typeface="+mn-lt"/>
              </a:rPr>
              <a:t>symptoms</a:t>
            </a:r>
            <a:r>
              <a:rPr lang="tr-TR" sz="2400" dirty="0">
                <a:effectLst/>
                <a:latin typeface="+mn-lt"/>
              </a:rPr>
              <a:t> </a:t>
            </a:r>
            <a:r>
              <a:rPr lang="tr-TR" sz="2400" dirty="0" err="1">
                <a:effectLst/>
                <a:latin typeface="+mn-lt"/>
              </a:rPr>
              <a:t>are</a:t>
            </a:r>
            <a:r>
              <a:rPr lang="tr-TR" sz="2400" dirty="0">
                <a:effectLst/>
                <a:latin typeface="+mn-lt"/>
              </a:rPr>
              <a:t> </a:t>
            </a:r>
            <a:r>
              <a:rPr lang="tr-TR" sz="2400" dirty="0" err="1">
                <a:effectLst/>
                <a:latin typeface="+mn-lt"/>
              </a:rPr>
              <a:t>available</a:t>
            </a:r>
            <a:r>
              <a:rPr lang="tr-TR" sz="2400" dirty="0">
                <a:effectLst/>
                <a:latin typeface="+mn-lt"/>
              </a:rPr>
              <a:t> </a:t>
            </a:r>
            <a:r>
              <a:rPr lang="tr-TR" sz="2400" dirty="0" err="1">
                <a:effectLst/>
                <a:latin typeface="+mn-lt"/>
              </a:rPr>
              <a:t>and</a:t>
            </a:r>
            <a:r>
              <a:rPr lang="tr-TR" sz="2400" dirty="0">
                <a:effectLst/>
                <a:latin typeface="+mn-lt"/>
              </a:rPr>
              <a:t> </a:t>
            </a:r>
            <a:r>
              <a:rPr lang="tr-TR" sz="2400" dirty="0" err="1">
                <a:effectLst/>
                <a:latin typeface="+mn-lt"/>
              </a:rPr>
              <a:t>researchs</a:t>
            </a:r>
            <a:r>
              <a:rPr lang="tr-TR" sz="2400" dirty="0">
                <a:effectLst/>
                <a:latin typeface="+mn-lt"/>
              </a:rPr>
              <a:t> </a:t>
            </a:r>
            <a:r>
              <a:rPr lang="tr-TR" sz="2400" dirty="0" err="1">
                <a:effectLst/>
                <a:latin typeface="+mn-lt"/>
              </a:rPr>
              <a:t>continue</a:t>
            </a:r>
            <a:r>
              <a:rPr lang="tr-TR" sz="2400" dirty="0">
                <a:effectLst/>
                <a:latin typeface="+mn-lt"/>
              </a:rPr>
              <a:t>.</a:t>
            </a:r>
            <a:r>
              <a:rPr lang="en-US" sz="2400" baseline="300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tr-TR" sz="2400" dirty="0"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7701B16A-158B-4DE6-B1BD-60E604BAB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9591989" cy="904352"/>
          </a:xfrm>
        </p:spPr>
        <p:txBody>
          <a:bodyPr anchor="ctr">
            <a:normAutofit/>
          </a:bodyPr>
          <a:lstStyle/>
          <a:p>
            <a:r>
              <a:rPr lang="tr-TR"/>
              <a:t>INTRODUCTION</a:t>
            </a:r>
            <a:endParaRPr lang="tr-TR" dirty="0"/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8E5D7A7D-238B-4E65-AC35-802ED93DB7F5}"/>
              </a:ext>
            </a:extLst>
          </p:cNvPr>
          <p:cNvSpPr txBox="1"/>
          <p:nvPr/>
        </p:nvSpPr>
        <p:spPr>
          <a:xfrm>
            <a:off x="680248" y="6066994"/>
            <a:ext cx="9016411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800" i="1" dirty="0"/>
              <a:t>1. </a:t>
            </a:r>
            <a:r>
              <a:rPr lang="tr-TR" sz="800" i="1" dirty="0" err="1"/>
              <a:t>Morley</a:t>
            </a:r>
            <a:r>
              <a:rPr lang="tr-TR" sz="800" i="1" dirty="0"/>
              <a:t> JE, </a:t>
            </a:r>
            <a:r>
              <a:rPr lang="tr-TR" sz="800" i="1" dirty="0" err="1"/>
              <a:t>Farr</a:t>
            </a:r>
            <a:r>
              <a:rPr lang="tr-TR" sz="800" i="1" dirty="0"/>
              <a:t> SA, </a:t>
            </a:r>
            <a:r>
              <a:rPr lang="tr-TR" sz="800" i="1" dirty="0" err="1"/>
              <a:t>Nguyen</a:t>
            </a:r>
            <a:r>
              <a:rPr lang="tr-TR" sz="800" i="1" dirty="0"/>
              <a:t> AD. Alzheimer </a:t>
            </a:r>
            <a:r>
              <a:rPr lang="tr-TR" sz="800" i="1" dirty="0" err="1"/>
              <a:t>Disease</a:t>
            </a:r>
            <a:r>
              <a:rPr lang="tr-TR" sz="800" i="1" dirty="0"/>
              <a:t>. </a:t>
            </a:r>
            <a:r>
              <a:rPr lang="tr-TR" sz="800" i="1" dirty="0" err="1"/>
              <a:t>Clinics</a:t>
            </a:r>
            <a:r>
              <a:rPr lang="tr-TR" sz="800" i="1" dirty="0"/>
              <a:t> in </a:t>
            </a:r>
            <a:r>
              <a:rPr lang="tr-TR" sz="800" i="1" dirty="0" err="1"/>
              <a:t>Geriatric</a:t>
            </a:r>
            <a:r>
              <a:rPr lang="tr-TR" sz="800" i="1" dirty="0"/>
              <a:t> </a:t>
            </a:r>
            <a:r>
              <a:rPr lang="tr-TR" sz="800" i="1" dirty="0" err="1"/>
              <a:t>Medicine</a:t>
            </a:r>
            <a:r>
              <a:rPr lang="tr-TR" sz="800" i="1" dirty="0"/>
              <a:t>. 2018. </a:t>
            </a:r>
          </a:p>
          <a:p>
            <a:r>
              <a:rPr lang="tr-TR" sz="800" i="1" dirty="0"/>
              <a:t>2.Weller J, </a:t>
            </a:r>
            <a:r>
              <a:rPr lang="tr-TR" sz="800" i="1" dirty="0" err="1"/>
              <a:t>Budson</a:t>
            </a:r>
            <a:r>
              <a:rPr lang="tr-TR" sz="800" i="1" dirty="0"/>
              <a:t> A. </a:t>
            </a:r>
            <a:r>
              <a:rPr lang="tr-TR" sz="800" i="1" dirty="0" err="1"/>
              <a:t>Current</a:t>
            </a:r>
            <a:r>
              <a:rPr lang="tr-TR" sz="800" i="1" dirty="0"/>
              <a:t> </a:t>
            </a:r>
            <a:r>
              <a:rPr lang="tr-TR" sz="800" i="1" dirty="0" err="1"/>
              <a:t>understanding</a:t>
            </a:r>
            <a:r>
              <a:rPr lang="tr-TR" sz="800" i="1" dirty="0"/>
              <a:t> of </a:t>
            </a:r>
            <a:r>
              <a:rPr lang="tr-TR" sz="800" i="1" dirty="0" err="1"/>
              <a:t>Alzheimer’s</a:t>
            </a:r>
            <a:r>
              <a:rPr lang="tr-TR" sz="800" i="1" dirty="0"/>
              <a:t> </a:t>
            </a:r>
            <a:r>
              <a:rPr lang="tr-TR" sz="800" i="1" dirty="0" err="1"/>
              <a:t>disease</a:t>
            </a:r>
            <a:r>
              <a:rPr lang="tr-TR" sz="800" i="1" dirty="0"/>
              <a:t> </a:t>
            </a:r>
            <a:r>
              <a:rPr lang="tr-TR" sz="800" i="1" dirty="0" err="1"/>
              <a:t>diagnosis</a:t>
            </a:r>
            <a:r>
              <a:rPr lang="tr-TR" sz="800" i="1" dirty="0"/>
              <a:t> </a:t>
            </a:r>
            <a:r>
              <a:rPr lang="tr-TR" sz="800" i="1" dirty="0" err="1"/>
              <a:t>and</a:t>
            </a:r>
            <a:r>
              <a:rPr lang="tr-TR" sz="800" i="1" dirty="0"/>
              <a:t> </a:t>
            </a:r>
            <a:r>
              <a:rPr lang="tr-TR" sz="800" i="1" dirty="0" err="1"/>
              <a:t>treatment</a:t>
            </a:r>
            <a:r>
              <a:rPr lang="tr-TR" sz="800" i="1" dirty="0"/>
              <a:t>. F1000Research. 2018</a:t>
            </a:r>
            <a:r>
              <a:rPr lang="tr-TR" sz="1100" i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164143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91892F4-A062-43C3-9556-F284BCBBBC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21502"/>
            <a:ext cx="10515600" cy="212695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+mn-lt"/>
                <a:ea typeface="Times New Roman" panose="02020603050405020304" pitchFamily="18" charset="0"/>
              </a:rPr>
              <a:t>Due to the lack of a permanent cure of AD, the researches for neuroprotective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phytotherapeutics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for preventing AD-related neuronal damage has gained momentum. </a:t>
            </a:r>
            <a:endParaRPr lang="tr-TR" sz="2400" dirty="0">
              <a:latin typeface="+mn-lt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tr-TR" sz="2400" dirty="0"/>
          </a:p>
          <a:p>
            <a:endParaRPr lang="tr-TR" dirty="0"/>
          </a:p>
        </p:txBody>
      </p:sp>
      <p:sp>
        <p:nvSpPr>
          <p:cNvPr id="4" name="Başlık 1">
            <a:extLst>
              <a:ext uri="{FF2B5EF4-FFF2-40B4-BE49-F238E27FC236}">
                <a16:creationId xmlns:a16="http://schemas.microsoft.com/office/drawing/2014/main" id="{EA7EEE1C-E85D-4F16-AF61-D92866E14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199751"/>
            <a:ext cx="7886700" cy="814317"/>
          </a:xfrm>
        </p:spPr>
        <p:txBody>
          <a:bodyPr>
            <a:normAutofit/>
          </a:bodyPr>
          <a:lstStyle/>
          <a:p>
            <a:r>
              <a:rPr lang="tr-TR" sz="4000" dirty="0">
                <a:latin typeface="+mn-lt"/>
              </a:rPr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3935809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Who am I? A stinging nettle or a dead nettle? • Flora » outdooractive.com">
            <a:extLst>
              <a:ext uri="{FF2B5EF4-FFF2-40B4-BE49-F238E27FC236}">
                <a16:creationId xmlns:a16="http://schemas.microsoft.com/office/drawing/2014/main" id="{EEA4F11D-C624-4418-896F-8FEC87CC33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4" r="16851" b="-2"/>
          <a:stretch/>
        </p:blipFill>
        <p:spPr bwMode="auto">
          <a:xfrm>
            <a:off x="838200" y="1083740"/>
            <a:ext cx="5181600" cy="5288485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91892F4-A062-43C3-9556-F284BCBBBC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2" y="1083740"/>
            <a:ext cx="5442045" cy="5288485"/>
          </a:xfrm>
        </p:spPr>
        <p:txBody>
          <a:bodyPr>
            <a:noAutofit/>
          </a:bodyPr>
          <a:lstStyle/>
          <a:p>
            <a:endParaRPr lang="tr-TR" sz="2200" dirty="0">
              <a:latin typeface="+mn-lt"/>
            </a:endParaRPr>
          </a:p>
          <a:p>
            <a:r>
              <a:rPr lang="tr-TR" sz="2200" dirty="0">
                <a:latin typeface="+mn-lt"/>
              </a:rPr>
              <a:t> </a:t>
            </a:r>
            <a:r>
              <a:rPr lang="en-US" sz="2200" b="0" i="1" dirty="0">
                <a:solidFill>
                  <a:srgbClr val="222222"/>
                </a:solidFill>
                <a:effectLst/>
                <a:latin typeface="+mn-lt"/>
              </a:rPr>
              <a:t>U. dioica</a:t>
            </a:r>
            <a:r>
              <a:rPr lang="en-US" sz="2200" b="0" i="0" dirty="0">
                <a:solidFill>
                  <a:srgbClr val="222222"/>
                </a:solidFill>
                <a:effectLst/>
                <a:latin typeface="+mn-lt"/>
              </a:rPr>
              <a:t> is the most common species of the Urticaceae family commonly known as Stinging nettle and one of the most studied medicinal plants worldwide.</a:t>
            </a:r>
            <a:r>
              <a:rPr lang="en-US" sz="18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3</a:t>
            </a:r>
            <a:endParaRPr lang="tr-TR" sz="2200" b="0" i="0" dirty="0">
              <a:solidFill>
                <a:srgbClr val="222222"/>
              </a:solidFill>
              <a:effectLst/>
              <a:latin typeface="+mn-lt"/>
            </a:endParaRPr>
          </a:p>
        </p:txBody>
      </p:sp>
      <p:sp>
        <p:nvSpPr>
          <p:cNvPr id="4" name="Başlık 1">
            <a:extLst>
              <a:ext uri="{FF2B5EF4-FFF2-40B4-BE49-F238E27FC236}">
                <a16:creationId xmlns:a16="http://schemas.microsoft.com/office/drawing/2014/main" id="{EA7EEE1C-E85D-4F16-AF61-D92866E14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9591989" cy="904352"/>
          </a:xfrm>
        </p:spPr>
        <p:txBody>
          <a:bodyPr anchor="ctr">
            <a:normAutofit/>
          </a:bodyPr>
          <a:lstStyle/>
          <a:p>
            <a:r>
              <a:rPr lang="tr-TR"/>
              <a:t>INTRODUCTION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FCF2323A-4D05-43E7-93E2-7F08626B4C75}"/>
              </a:ext>
            </a:extLst>
          </p:cNvPr>
          <p:cNvSpPr txBox="1"/>
          <p:nvPr/>
        </p:nvSpPr>
        <p:spPr>
          <a:xfrm>
            <a:off x="6266121" y="6156781"/>
            <a:ext cx="561044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800" i="1" dirty="0"/>
              <a:t>3.Upton, R. </a:t>
            </a:r>
            <a:r>
              <a:rPr lang="tr-TR" sz="800" i="1" dirty="0" err="1"/>
              <a:t>Stinging</a:t>
            </a:r>
            <a:r>
              <a:rPr lang="tr-TR" sz="800" i="1" dirty="0"/>
              <a:t> </a:t>
            </a:r>
            <a:r>
              <a:rPr lang="tr-TR" sz="800" i="1" dirty="0" err="1"/>
              <a:t>nettles</a:t>
            </a:r>
            <a:r>
              <a:rPr lang="tr-TR" sz="800" i="1" dirty="0"/>
              <a:t> </a:t>
            </a:r>
            <a:r>
              <a:rPr lang="tr-TR" sz="800" i="1" dirty="0" err="1"/>
              <a:t>leaf</a:t>
            </a:r>
            <a:r>
              <a:rPr lang="tr-TR" sz="800" i="1" dirty="0"/>
              <a:t> (</a:t>
            </a:r>
            <a:r>
              <a:rPr lang="tr-TR" sz="800" i="1" dirty="0" err="1"/>
              <a:t>Urtica</a:t>
            </a:r>
            <a:r>
              <a:rPr lang="tr-TR" sz="800" i="1" dirty="0"/>
              <a:t> </a:t>
            </a:r>
            <a:r>
              <a:rPr lang="tr-TR" sz="800" i="1" dirty="0" err="1"/>
              <a:t>dioica</a:t>
            </a:r>
            <a:r>
              <a:rPr lang="tr-TR" sz="800" i="1" dirty="0"/>
              <a:t> L.): </a:t>
            </a:r>
            <a:r>
              <a:rPr lang="tr-TR" sz="800" i="1" dirty="0" err="1"/>
              <a:t>Extraordinary</a:t>
            </a:r>
            <a:r>
              <a:rPr lang="tr-TR" sz="800" i="1" dirty="0"/>
              <a:t> </a:t>
            </a:r>
            <a:r>
              <a:rPr lang="tr-TR" sz="800" i="1" dirty="0" err="1"/>
              <a:t>vegetable</a:t>
            </a:r>
            <a:r>
              <a:rPr lang="tr-TR" sz="800" i="1" dirty="0"/>
              <a:t> </a:t>
            </a:r>
            <a:r>
              <a:rPr lang="tr-TR" sz="800" i="1" dirty="0" err="1"/>
              <a:t>medicine</a:t>
            </a:r>
            <a:r>
              <a:rPr lang="tr-TR" sz="800" i="1" dirty="0"/>
              <a:t>. J. </a:t>
            </a:r>
            <a:r>
              <a:rPr lang="tr-TR" sz="800" i="1" dirty="0" err="1"/>
              <a:t>Herb</a:t>
            </a:r>
            <a:r>
              <a:rPr lang="tr-TR" sz="800" i="1" dirty="0"/>
              <a:t>. </a:t>
            </a:r>
            <a:r>
              <a:rPr lang="tr-TR" sz="800" i="1" dirty="0" err="1"/>
              <a:t>Med</a:t>
            </a:r>
            <a:r>
              <a:rPr lang="tr-TR" sz="800" i="1" dirty="0"/>
              <a:t>. 2013, 3, 9–38.</a:t>
            </a:r>
          </a:p>
        </p:txBody>
      </p:sp>
    </p:spTree>
    <p:extLst>
      <p:ext uri="{BB962C8B-B14F-4D97-AF65-F5344CB8AC3E}">
        <p14:creationId xmlns:p14="http://schemas.microsoft.com/office/powerpoint/2010/main" val="29035724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91892F4-A062-43C3-9556-F284BCBBBC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0448" y="1511088"/>
            <a:ext cx="7009261" cy="428329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tr-TR" sz="2400" dirty="0" err="1">
                <a:latin typeface="+mn-lt"/>
              </a:rPr>
              <a:t>Protective</a:t>
            </a:r>
            <a:r>
              <a:rPr lang="tr-TR" sz="2400" dirty="0">
                <a:latin typeface="+mn-lt"/>
              </a:rPr>
              <a:t> </a:t>
            </a:r>
            <a:r>
              <a:rPr lang="tr-TR" sz="2400" dirty="0" err="1">
                <a:latin typeface="+mn-lt"/>
              </a:rPr>
              <a:t>effect</a:t>
            </a:r>
            <a:r>
              <a:rPr lang="tr-TR" sz="2400" dirty="0">
                <a:latin typeface="+mn-lt"/>
              </a:rPr>
              <a:t> on </a:t>
            </a:r>
            <a:r>
              <a:rPr lang="tr-TR" sz="2400" dirty="0" err="1">
                <a:latin typeface="+mn-lt"/>
                <a:ea typeface="Calibri" panose="020F0502020204030204" pitchFamily="34" charset="0"/>
              </a:rPr>
              <a:t>diabetic</a:t>
            </a:r>
            <a:r>
              <a:rPr lang="tr-TR" sz="2400" dirty="0">
                <a:latin typeface="+mn-lt"/>
                <a:ea typeface="Calibri" panose="020F0502020204030204" pitchFamily="34" charset="0"/>
              </a:rPr>
              <a:t> </a:t>
            </a:r>
            <a:r>
              <a:rPr lang="tr-TR" sz="2400" dirty="0" err="1">
                <a:latin typeface="+mn-lt"/>
                <a:ea typeface="Calibri" panose="020F0502020204030204" pitchFamily="34" charset="0"/>
              </a:rPr>
              <a:t>neuropathy</a:t>
            </a:r>
            <a:r>
              <a:rPr lang="tr-TR" sz="2400" dirty="0">
                <a:latin typeface="+mn-lt"/>
                <a:ea typeface="Calibri" panose="020F0502020204030204" pitchFamily="34" charset="0"/>
              </a:rPr>
              <a:t> </a:t>
            </a:r>
            <a:r>
              <a:rPr lang="tr-TR" sz="2400" dirty="0" err="1">
                <a:latin typeface="+mn-lt"/>
                <a:ea typeface="Calibri" panose="020F0502020204030204" pitchFamily="34" charset="0"/>
              </a:rPr>
              <a:t>by</a:t>
            </a:r>
            <a:r>
              <a:rPr lang="tr-TR" sz="2400" dirty="0">
                <a:latin typeface="+mn-lt"/>
                <a:ea typeface="Calibri" panose="020F0502020204030204" pitchFamily="34" charset="0"/>
              </a:rPr>
              <a:t> </a:t>
            </a:r>
            <a:r>
              <a:rPr lang="tr-TR" sz="2400" dirty="0" err="1">
                <a:latin typeface="+mn-lt"/>
                <a:ea typeface="Calibri" panose="020F0502020204030204" pitchFamily="34" charset="0"/>
              </a:rPr>
              <a:t>reducing</a:t>
            </a:r>
            <a:r>
              <a:rPr lang="tr-TR" sz="2400" dirty="0">
                <a:latin typeface="+mn-lt"/>
                <a:ea typeface="Calibri" panose="020F0502020204030204" pitchFamily="34" charset="0"/>
              </a:rPr>
              <a:t> </a:t>
            </a:r>
            <a:r>
              <a:rPr lang="tr-TR" sz="2400" dirty="0" err="1">
                <a:latin typeface="+mn-lt"/>
                <a:ea typeface="Calibri" panose="020F0502020204030204" pitchFamily="34" charset="0"/>
              </a:rPr>
              <a:t>hyperglycemia</a:t>
            </a:r>
            <a:r>
              <a:rPr lang="tr-TR" sz="24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tr-TR" sz="2400" dirty="0">
                <a:latin typeface="+mn-lt"/>
                <a:ea typeface="Calibri" panose="020F050202020403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tr-TR" sz="2400" dirty="0">
                <a:latin typeface="+mn-lt"/>
                <a:ea typeface="Calibri" panose="020F0502020204030204" pitchFamily="34" charset="0"/>
              </a:rPr>
              <a:t>Memory-</a:t>
            </a:r>
            <a:r>
              <a:rPr lang="tr-TR" sz="2400" dirty="0" err="1">
                <a:latin typeface="+mn-lt"/>
                <a:ea typeface="Calibri" panose="020F0502020204030204" pitchFamily="34" charset="0"/>
              </a:rPr>
              <a:t>improving</a:t>
            </a:r>
            <a:r>
              <a:rPr lang="tr-TR" sz="2400" dirty="0">
                <a:latin typeface="+mn-lt"/>
                <a:ea typeface="Calibri" panose="020F0502020204030204" pitchFamily="34" charset="0"/>
              </a:rPr>
              <a:t> </a:t>
            </a:r>
            <a:r>
              <a:rPr lang="tr-TR" sz="2400" dirty="0" err="1">
                <a:latin typeface="+mn-lt"/>
                <a:ea typeface="Calibri" panose="020F0502020204030204" pitchFamily="34" charset="0"/>
              </a:rPr>
              <a:t>effect</a:t>
            </a:r>
            <a:r>
              <a:rPr lang="tr-TR" sz="2400" dirty="0">
                <a:latin typeface="+mn-lt"/>
                <a:ea typeface="Calibri" panose="020F0502020204030204" pitchFamily="34" charset="0"/>
              </a:rPr>
              <a:t> on </a:t>
            </a:r>
            <a:r>
              <a:rPr lang="tr-TR" sz="2400" dirty="0" err="1">
                <a:latin typeface="+mn-lt"/>
                <a:ea typeface="Calibri" panose="020F0502020204030204" pitchFamily="34" charset="0"/>
              </a:rPr>
              <a:t>the</a:t>
            </a:r>
            <a:r>
              <a:rPr lang="tr-TR" sz="2400" dirty="0">
                <a:latin typeface="+mn-lt"/>
                <a:ea typeface="Calibri" panose="020F0502020204030204" pitchFamily="34" charset="0"/>
              </a:rPr>
              <a:t> </a:t>
            </a:r>
            <a:r>
              <a:rPr lang="tr-TR" sz="2400" dirty="0" err="1">
                <a:latin typeface="+mn-lt"/>
                <a:ea typeface="Calibri" panose="020F0502020204030204" pitchFamily="34" charset="0"/>
              </a:rPr>
              <a:t>hippocampus</a:t>
            </a:r>
            <a:r>
              <a:rPr lang="tr-TR" sz="2400" dirty="0">
                <a:latin typeface="+mn-lt"/>
                <a:ea typeface="Calibri" panose="020F0502020204030204" pitchFamily="34" charset="0"/>
              </a:rPr>
              <a:t>.</a:t>
            </a:r>
            <a:r>
              <a:rPr lang="en-US" sz="24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tr-TR" sz="2400" dirty="0">
                <a:latin typeface="+mn-lt"/>
                <a:ea typeface="Calibri" panose="020F0502020204030204" pitchFamily="34" charset="0"/>
              </a:rPr>
              <a:t>  </a:t>
            </a:r>
          </a:p>
          <a:p>
            <a:pPr>
              <a:lnSpc>
                <a:spcPct val="150000"/>
              </a:lnSpc>
            </a:pPr>
            <a:endParaRPr lang="tr-TR" sz="2400" dirty="0">
              <a:latin typeface="+mn-lt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tr-TR" sz="2400" dirty="0">
                <a:latin typeface="+mn-lt"/>
                <a:ea typeface="Calibri" panose="020F0502020204030204" pitchFamily="34" charset="0"/>
              </a:rPr>
              <a:t>AD is </a:t>
            </a:r>
            <a:r>
              <a:rPr lang="tr-TR" sz="2400" dirty="0" err="1">
                <a:latin typeface="+mn-lt"/>
                <a:ea typeface="Calibri" panose="020F0502020204030204" pitchFamily="34" charset="0"/>
              </a:rPr>
              <a:t>known</a:t>
            </a:r>
            <a:r>
              <a:rPr lang="tr-TR" sz="2400" dirty="0">
                <a:latin typeface="+mn-lt"/>
                <a:ea typeface="Calibri" panose="020F0502020204030204" pitchFamily="34" charset="0"/>
              </a:rPr>
              <a:t> as </a:t>
            </a:r>
            <a:r>
              <a:rPr lang="tr-TR" sz="2400" dirty="0" err="1">
                <a:latin typeface="+mn-lt"/>
                <a:ea typeface="Calibri" panose="020F0502020204030204" pitchFamily="34" charset="0"/>
              </a:rPr>
              <a:t>type</a:t>
            </a:r>
            <a:r>
              <a:rPr lang="tr-TR" sz="2400" dirty="0">
                <a:latin typeface="+mn-lt"/>
                <a:ea typeface="Calibri" panose="020F0502020204030204" pitchFamily="34" charset="0"/>
              </a:rPr>
              <a:t> 3 </a:t>
            </a:r>
            <a:r>
              <a:rPr lang="tr-TR" sz="2400" dirty="0" err="1">
                <a:latin typeface="+mn-lt"/>
                <a:ea typeface="Calibri" panose="020F0502020204030204" pitchFamily="34" charset="0"/>
              </a:rPr>
              <a:t>diyabetes</a:t>
            </a:r>
            <a:r>
              <a:rPr lang="tr-TR" sz="2400" dirty="0">
                <a:latin typeface="+mn-lt"/>
                <a:ea typeface="Calibri" panose="020F0502020204030204" pitchFamily="34" charset="0"/>
              </a:rPr>
              <a:t> </a:t>
            </a:r>
            <a:r>
              <a:rPr lang="tr-TR" sz="2400" dirty="0" err="1">
                <a:latin typeface="+mn-lt"/>
                <a:ea typeface="Calibri" panose="020F0502020204030204" pitchFamily="34" charset="0"/>
              </a:rPr>
              <a:t>mellitus</a:t>
            </a:r>
            <a:r>
              <a:rPr lang="tr-TR" sz="2400" dirty="0">
                <a:latin typeface="+mn-lt"/>
                <a:ea typeface="Calibri" panose="020F0502020204030204" pitchFamily="34" charset="0"/>
              </a:rPr>
              <a:t>.</a:t>
            </a:r>
            <a:r>
              <a:rPr lang="en-US" sz="18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8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endParaRPr lang="tr-TR" sz="2400" dirty="0">
              <a:latin typeface="+mn-lt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endParaRPr lang="tr-TR" sz="2400" dirty="0"/>
          </a:p>
        </p:txBody>
      </p:sp>
      <p:sp>
        <p:nvSpPr>
          <p:cNvPr id="4" name="Başlık 1">
            <a:extLst>
              <a:ext uri="{FF2B5EF4-FFF2-40B4-BE49-F238E27FC236}">
                <a16:creationId xmlns:a16="http://schemas.microsoft.com/office/drawing/2014/main" id="{EA7EEE1C-E85D-4F16-AF61-D92866E14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199751"/>
            <a:ext cx="7886700" cy="814317"/>
          </a:xfrm>
        </p:spPr>
        <p:txBody>
          <a:bodyPr>
            <a:normAutofit/>
          </a:bodyPr>
          <a:lstStyle/>
          <a:p>
            <a:r>
              <a:rPr lang="tr-TR" sz="4000" dirty="0">
                <a:latin typeface="+mn-lt"/>
              </a:rPr>
              <a:t>INTRODUCTION</a:t>
            </a:r>
          </a:p>
        </p:txBody>
      </p:sp>
      <p:pic>
        <p:nvPicPr>
          <p:cNvPr id="1026" name="Picture 2" descr="6 Benefits of Stinging Nettle (Plus Side Effects)">
            <a:extLst>
              <a:ext uri="{FF2B5EF4-FFF2-40B4-BE49-F238E27FC236}">
                <a16:creationId xmlns:a16="http://schemas.microsoft.com/office/drawing/2014/main" id="{277CDAA8-B3EB-40C5-AFB8-A497ACA5C8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6393" y="1855292"/>
            <a:ext cx="4275159" cy="3824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EA87DCFF-8C20-4FD6-B0C6-6C13B68767A2}"/>
              </a:ext>
            </a:extLst>
          </p:cNvPr>
          <p:cNvSpPr txBox="1"/>
          <p:nvPr/>
        </p:nvSpPr>
        <p:spPr>
          <a:xfrm>
            <a:off x="680484" y="5909120"/>
            <a:ext cx="70092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800" i="1" dirty="0">
                <a:latin typeface="+mj-lt"/>
              </a:rPr>
              <a:t>4.Patel SS, </a:t>
            </a:r>
            <a:r>
              <a:rPr lang="tr-TR" sz="800" i="1" dirty="0" err="1">
                <a:latin typeface="+mj-lt"/>
              </a:rPr>
              <a:t>Gupta</a:t>
            </a:r>
            <a:r>
              <a:rPr lang="tr-TR" sz="800" i="1" dirty="0">
                <a:latin typeface="+mj-lt"/>
              </a:rPr>
              <a:t> S, </a:t>
            </a:r>
            <a:r>
              <a:rPr lang="tr-TR" sz="800" i="1" dirty="0" err="1">
                <a:latin typeface="+mj-lt"/>
              </a:rPr>
              <a:t>Udayabanu</a:t>
            </a:r>
            <a:r>
              <a:rPr lang="tr-TR" sz="800" i="1" dirty="0">
                <a:latin typeface="+mj-lt"/>
              </a:rPr>
              <a:t> M. </a:t>
            </a:r>
            <a:r>
              <a:rPr lang="tr-TR" sz="800" i="1" dirty="0" err="1">
                <a:latin typeface="+mj-lt"/>
              </a:rPr>
              <a:t>Urtica</a:t>
            </a:r>
            <a:r>
              <a:rPr lang="tr-TR" sz="800" i="1" dirty="0">
                <a:latin typeface="+mj-lt"/>
              </a:rPr>
              <a:t> </a:t>
            </a:r>
            <a:r>
              <a:rPr lang="tr-TR" sz="800" i="1" dirty="0" err="1">
                <a:latin typeface="+mj-lt"/>
              </a:rPr>
              <a:t>dioica</a:t>
            </a:r>
            <a:r>
              <a:rPr lang="tr-TR" sz="800" i="1" dirty="0">
                <a:latin typeface="+mj-lt"/>
              </a:rPr>
              <a:t> </a:t>
            </a:r>
            <a:r>
              <a:rPr lang="tr-TR" sz="800" i="1" dirty="0" err="1">
                <a:latin typeface="+mj-lt"/>
              </a:rPr>
              <a:t>modulates</a:t>
            </a:r>
            <a:r>
              <a:rPr lang="tr-TR" sz="800" i="1" dirty="0">
                <a:latin typeface="+mj-lt"/>
              </a:rPr>
              <a:t> </a:t>
            </a:r>
            <a:r>
              <a:rPr lang="tr-TR" sz="800" i="1" dirty="0" err="1">
                <a:latin typeface="+mj-lt"/>
              </a:rPr>
              <a:t>hippocampal</a:t>
            </a:r>
            <a:r>
              <a:rPr lang="tr-TR" sz="800" i="1" dirty="0">
                <a:latin typeface="+mj-lt"/>
              </a:rPr>
              <a:t> </a:t>
            </a:r>
            <a:r>
              <a:rPr lang="tr-TR" sz="800" i="1" dirty="0" err="1">
                <a:latin typeface="+mj-lt"/>
              </a:rPr>
              <a:t>insulin</a:t>
            </a:r>
            <a:r>
              <a:rPr lang="tr-TR" sz="800" i="1" dirty="0">
                <a:latin typeface="+mj-lt"/>
              </a:rPr>
              <a:t> </a:t>
            </a:r>
            <a:r>
              <a:rPr lang="tr-TR" sz="800" i="1" dirty="0" err="1">
                <a:latin typeface="+mj-lt"/>
              </a:rPr>
              <a:t>signaling</a:t>
            </a:r>
            <a:r>
              <a:rPr lang="tr-TR" sz="800" i="1" dirty="0">
                <a:latin typeface="+mj-lt"/>
              </a:rPr>
              <a:t> </a:t>
            </a:r>
            <a:r>
              <a:rPr lang="tr-TR" sz="800" i="1" dirty="0" err="1">
                <a:latin typeface="+mj-lt"/>
              </a:rPr>
              <a:t>and</a:t>
            </a:r>
            <a:r>
              <a:rPr lang="tr-TR" sz="800" i="1" dirty="0">
                <a:latin typeface="+mj-lt"/>
              </a:rPr>
              <a:t> </a:t>
            </a:r>
            <a:r>
              <a:rPr lang="tr-TR" sz="800" i="1" dirty="0" err="1">
                <a:latin typeface="+mj-lt"/>
              </a:rPr>
              <a:t>recognition</a:t>
            </a:r>
            <a:r>
              <a:rPr lang="tr-TR" sz="800" i="1" dirty="0">
                <a:latin typeface="+mj-lt"/>
              </a:rPr>
              <a:t> </a:t>
            </a:r>
            <a:r>
              <a:rPr lang="tr-TR" sz="800" i="1" dirty="0" err="1">
                <a:latin typeface="+mj-lt"/>
              </a:rPr>
              <a:t>memory</a:t>
            </a:r>
            <a:r>
              <a:rPr lang="tr-TR" sz="800" i="1" dirty="0">
                <a:latin typeface="+mj-lt"/>
              </a:rPr>
              <a:t> </a:t>
            </a:r>
            <a:r>
              <a:rPr lang="tr-TR" sz="800" i="1" dirty="0" err="1">
                <a:latin typeface="+mj-lt"/>
              </a:rPr>
              <a:t>deficit</a:t>
            </a:r>
            <a:r>
              <a:rPr lang="tr-TR" sz="800" i="1" dirty="0">
                <a:latin typeface="+mj-lt"/>
              </a:rPr>
              <a:t> in </a:t>
            </a:r>
            <a:r>
              <a:rPr lang="tr-TR" sz="800" i="1" dirty="0" err="1">
                <a:latin typeface="+mj-lt"/>
              </a:rPr>
              <a:t>streptozotocin</a:t>
            </a:r>
            <a:r>
              <a:rPr lang="tr-TR" sz="800" i="1" dirty="0">
                <a:latin typeface="+mj-lt"/>
              </a:rPr>
              <a:t> </a:t>
            </a:r>
            <a:r>
              <a:rPr lang="tr-TR" sz="800" i="1" dirty="0" err="1">
                <a:latin typeface="+mj-lt"/>
              </a:rPr>
              <a:t>induced</a:t>
            </a:r>
            <a:r>
              <a:rPr lang="tr-TR" sz="800" i="1" dirty="0">
                <a:latin typeface="+mj-lt"/>
              </a:rPr>
              <a:t> </a:t>
            </a:r>
            <a:r>
              <a:rPr lang="tr-TR" sz="800" i="1" dirty="0" err="1">
                <a:latin typeface="+mj-lt"/>
              </a:rPr>
              <a:t>diabetic</a:t>
            </a:r>
            <a:r>
              <a:rPr lang="tr-TR" sz="800" i="1" dirty="0">
                <a:latin typeface="+mj-lt"/>
              </a:rPr>
              <a:t> </a:t>
            </a:r>
            <a:r>
              <a:rPr lang="tr-TR" sz="800" i="1" dirty="0" err="1">
                <a:latin typeface="+mj-lt"/>
              </a:rPr>
              <a:t>mice</a:t>
            </a:r>
            <a:r>
              <a:rPr lang="tr-TR" sz="800" i="1" dirty="0">
                <a:latin typeface="+mj-lt"/>
              </a:rPr>
              <a:t>. </a:t>
            </a:r>
            <a:r>
              <a:rPr lang="tr-TR" sz="800" i="1" dirty="0" err="1">
                <a:latin typeface="+mj-lt"/>
              </a:rPr>
              <a:t>Metab</a:t>
            </a:r>
            <a:r>
              <a:rPr lang="tr-TR" sz="800" i="1" dirty="0">
                <a:latin typeface="+mj-lt"/>
              </a:rPr>
              <a:t> Brain </a:t>
            </a:r>
            <a:r>
              <a:rPr lang="tr-TR" sz="800" i="1" dirty="0" err="1">
                <a:latin typeface="+mj-lt"/>
              </a:rPr>
              <a:t>Dis</a:t>
            </a:r>
            <a:r>
              <a:rPr lang="tr-TR" sz="800" i="1" dirty="0">
                <a:latin typeface="+mj-lt"/>
              </a:rPr>
              <a:t>. 2016;31(3):601–11.</a:t>
            </a:r>
          </a:p>
          <a:p>
            <a:r>
              <a:rPr lang="tr-TR" sz="800" i="1" dirty="0">
                <a:latin typeface="+mj-lt"/>
              </a:rPr>
              <a:t>5.</a:t>
            </a:r>
            <a:r>
              <a:rPr lang="tr-TR" sz="800" dirty="0">
                <a:latin typeface="+mj-lt"/>
              </a:rPr>
              <a:t> De La Monte SM, </a:t>
            </a:r>
            <a:r>
              <a:rPr lang="tr-TR" sz="800" dirty="0" err="1">
                <a:latin typeface="+mj-lt"/>
              </a:rPr>
              <a:t>Wands</a:t>
            </a:r>
            <a:r>
              <a:rPr lang="tr-TR" sz="800" dirty="0">
                <a:latin typeface="+mj-lt"/>
              </a:rPr>
              <a:t> JR. </a:t>
            </a:r>
            <a:r>
              <a:rPr lang="tr-TR" sz="800" dirty="0" err="1">
                <a:latin typeface="+mj-lt"/>
              </a:rPr>
              <a:t>Alzheimer’s</a:t>
            </a:r>
            <a:r>
              <a:rPr lang="tr-TR" sz="800" dirty="0">
                <a:latin typeface="+mj-lt"/>
              </a:rPr>
              <a:t> </a:t>
            </a:r>
            <a:r>
              <a:rPr lang="tr-TR" sz="800" dirty="0" err="1">
                <a:latin typeface="+mj-lt"/>
              </a:rPr>
              <a:t>disease</a:t>
            </a:r>
            <a:r>
              <a:rPr lang="tr-TR" sz="800" dirty="0">
                <a:latin typeface="+mj-lt"/>
              </a:rPr>
              <a:t> is </a:t>
            </a:r>
            <a:r>
              <a:rPr lang="tr-TR" sz="800" dirty="0" err="1">
                <a:latin typeface="+mj-lt"/>
              </a:rPr>
              <a:t>type</a:t>
            </a:r>
            <a:r>
              <a:rPr lang="tr-TR" sz="800" dirty="0">
                <a:latin typeface="+mj-lt"/>
              </a:rPr>
              <a:t> 3 </a:t>
            </a:r>
            <a:r>
              <a:rPr lang="tr-TR" sz="800" dirty="0" err="1">
                <a:latin typeface="+mj-lt"/>
              </a:rPr>
              <a:t>diabetes-evidence</a:t>
            </a:r>
            <a:r>
              <a:rPr lang="tr-TR" sz="800" dirty="0">
                <a:latin typeface="+mj-lt"/>
              </a:rPr>
              <a:t> </a:t>
            </a:r>
            <a:r>
              <a:rPr lang="tr-TR" sz="800" dirty="0" err="1">
                <a:latin typeface="+mj-lt"/>
              </a:rPr>
              <a:t>reviewed</a:t>
            </a:r>
            <a:r>
              <a:rPr lang="tr-TR" sz="800" dirty="0">
                <a:latin typeface="+mj-lt"/>
              </a:rPr>
              <a:t>. </a:t>
            </a:r>
            <a:r>
              <a:rPr lang="tr-TR" sz="800" dirty="0" err="1">
                <a:latin typeface="+mj-lt"/>
              </a:rPr>
              <a:t>Vol</a:t>
            </a:r>
            <a:r>
              <a:rPr lang="tr-TR" sz="800" dirty="0">
                <a:latin typeface="+mj-lt"/>
              </a:rPr>
              <a:t>. 2, </a:t>
            </a:r>
            <a:r>
              <a:rPr lang="tr-TR" sz="800" dirty="0" err="1">
                <a:latin typeface="+mj-lt"/>
              </a:rPr>
              <a:t>Journal</a:t>
            </a:r>
            <a:r>
              <a:rPr lang="tr-TR" sz="800" dirty="0">
                <a:latin typeface="+mj-lt"/>
              </a:rPr>
              <a:t> of </a:t>
            </a:r>
            <a:r>
              <a:rPr lang="tr-TR" sz="800" dirty="0" err="1">
                <a:latin typeface="+mj-lt"/>
              </a:rPr>
              <a:t>Diabetes</a:t>
            </a:r>
            <a:r>
              <a:rPr lang="tr-TR" sz="800" dirty="0">
                <a:latin typeface="+mj-lt"/>
              </a:rPr>
              <a:t> </a:t>
            </a:r>
            <a:r>
              <a:rPr lang="tr-TR" sz="800" dirty="0" err="1">
                <a:latin typeface="+mj-lt"/>
              </a:rPr>
              <a:t>Science</a:t>
            </a:r>
            <a:r>
              <a:rPr lang="tr-TR" sz="800" dirty="0">
                <a:latin typeface="+mj-lt"/>
              </a:rPr>
              <a:t> </a:t>
            </a:r>
            <a:r>
              <a:rPr lang="tr-TR" sz="800" dirty="0" err="1">
                <a:latin typeface="+mj-lt"/>
              </a:rPr>
              <a:t>and</a:t>
            </a:r>
            <a:r>
              <a:rPr lang="tr-TR" sz="800" dirty="0">
                <a:latin typeface="+mj-lt"/>
              </a:rPr>
              <a:t> </a:t>
            </a:r>
            <a:r>
              <a:rPr lang="tr-TR" sz="800" dirty="0" err="1">
                <a:latin typeface="+mj-lt"/>
              </a:rPr>
              <a:t>Technology</a:t>
            </a:r>
            <a:r>
              <a:rPr lang="tr-TR" sz="800" dirty="0">
                <a:latin typeface="+mj-lt"/>
              </a:rPr>
              <a:t>. 2008. p. 1101–13.</a:t>
            </a:r>
          </a:p>
          <a:p>
            <a:endParaRPr lang="tr-TR" sz="800" i="1" dirty="0"/>
          </a:p>
        </p:txBody>
      </p:sp>
    </p:spTree>
    <p:extLst>
      <p:ext uri="{BB962C8B-B14F-4D97-AF65-F5344CB8AC3E}">
        <p14:creationId xmlns:p14="http://schemas.microsoft.com/office/powerpoint/2010/main" val="20343935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 descr="kedi, memeli, kemirgen, siyah içeren bir resim&#10;&#10;Açıklama otomatik olarak oluşturuldu">
            <a:extLst>
              <a:ext uri="{FF2B5EF4-FFF2-40B4-BE49-F238E27FC236}">
                <a16:creationId xmlns:a16="http://schemas.microsoft.com/office/drawing/2014/main" id="{B28293BE-97D4-4EF2-9FFB-30F743DAA5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53" y="5367848"/>
            <a:ext cx="2652116" cy="1490152"/>
          </a:xfr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D81367C7-74CA-46AA-8890-5A10C8CC2E0B}"/>
              </a:ext>
            </a:extLst>
          </p:cNvPr>
          <p:cNvSpPr txBox="1"/>
          <p:nvPr/>
        </p:nvSpPr>
        <p:spPr>
          <a:xfrm>
            <a:off x="1173678" y="1075747"/>
            <a:ext cx="89207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rgbClr val="2E2E2E"/>
                </a:solidFill>
                <a:effectLst/>
                <a:latin typeface="NexusSerif"/>
              </a:rPr>
              <a:t>Adult </a:t>
            </a:r>
            <a:r>
              <a:rPr lang="tr-TR" b="0" i="0" dirty="0" err="1">
                <a:solidFill>
                  <a:srgbClr val="2E2E2E"/>
                </a:solidFill>
                <a:effectLst/>
                <a:latin typeface="NexusSerif"/>
              </a:rPr>
              <a:t>female</a:t>
            </a:r>
            <a:r>
              <a:rPr lang="tr-TR" dirty="0">
                <a:solidFill>
                  <a:srgbClr val="2E2E2E"/>
                </a:solidFill>
                <a:latin typeface="NexusSerif"/>
              </a:rPr>
              <a:t>  </a:t>
            </a:r>
            <a:r>
              <a:rPr lang="tr-TR" b="0" i="1" dirty="0" err="1">
                <a:solidFill>
                  <a:srgbClr val="2E2E2E"/>
                </a:solidFill>
                <a:effectLst/>
                <a:latin typeface="NexusSerif"/>
              </a:rPr>
              <a:t>Long</a:t>
            </a:r>
            <a:r>
              <a:rPr lang="tr-TR" b="0" i="1" dirty="0">
                <a:solidFill>
                  <a:srgbClr val="2E2E2E"/>
                </a:solidFill>
                <a:effectLst/>
                <a:latin typeface="NexusSerif"/>
              </a:rPr>
              <a:t> </a:t>
            </a:r>
            <a:r>
              <a:rPr lang="tr-TR" b="0" i="1" dirty="0" err="1">
                <a:solidFill>
                  <a:srgbClr val="2E2E2E"/>
                </a:solidFill>
                <a:effectLst/>
                <a:latin typeface="NexusSerif"/>
              </a:rPr>
              <a:t>Evans</a:t>
            </a:r>
            <a:r>
              <a:rPr lang="tr-TR" b="0" i="1" dirty="0">
                <a:solidFill>
                  <a:srgbClr val="2E2E2E"/>
                </a:solidFill>
                <a:effectLst/>
                <a:latin typeface="NexusSerif"/>
              </a:rPr>
              <a:t> </a:t>
            </a:r>
            <a:r>
              <a:rPr lang="en-US" b="0" i="0" dirty="0">
                <a:solidFill>
                  <a:srgbClr val="2E2E2E"/>
                </a:solidFill>
                <a:effectLst/>
                <a:latin typeface="NexusSerif"/>
              </a:rPr>
              <a:t>rats (</a:t>
            </a:r>
            <a:r>
              <a:rPr lang="tr-TR" b="0" i="0" dirty="0">
                <a:solidFill>
                  <a:srgbClr val="2E2E2E"/>
                </a:solidFill>
                <a:effectLst/>
                <a:latin typeface="NexusSerif"/>
              </a:rPr>
              <a:t>6 </a:t>
            </a:r>
            <a:r>
              <a:rPr lang="tr-TR" b="0" i="0" dirty="0" err="1">
                <a:solidFill>
                  <a:srgbClr val="2E2E2E"/>
                </a:solidFill>
                <a:effectLst/>
                <a:latin typeface="NexusSerif"/>
              </a:rPr>
              <a:t>months</a:t>
            </a:r>
            <a:r>
              <a:rPr lang="tr-TR" b="0" i="0" dirty="0">
                <a:solidFill>
                  <a:srgbClr val="2E2E2E"/>
                </a:solidFill>
                <a:effectLst/>
                <a:latin typeface="NexusSerif"/>
              </a:rPr>
              <a:t> </a:t>
            </a:r>
            <a:r>
              <a:rPr lang="tr-TR" b="0" i="0" dirty="0" err="1">
                <a:solidFill>
                  <a:srgbClr val="2E2E2E"/>
                </a:solidFill>
                <a:effectLst/>
                <a:latin typeface="NexusSerif"/>
              </a:rPr>
              <a:t>old</a:t>
            </a:r>
            <a:r>
              <a:rPr lang="en-US" b="0" i="0" dirty="0">
                <a:solidFill>
                  <a:srgbClr val="2E2E2E"/>
                </a:solidFill>
                <a:effectLst/>
                <a:latin typeface="NexusSerif"/>
              </a:rPr>
              <a:t>) obtained from </a:t>
            </a:r>
            <a:r>
              <a:rPr lang="en-US" b="0" i="0" dirty="0" err="1">
                <a:solidFill>
                  <a:srgbClr val="2E2E2E"/>
                </a:solidFill>
                <a:effectLst/>
                <a:latin typeface="NexusSerif"/>
              </a:rPr>
              <a:t>Bezmialem</a:t>
            </a:r>
            <a:r>
              <a:rPr lang="en-US" b="0" i="0" dirty="0">
                <a:solidFill>
                  <a:srgbClr val="2E2E2E"/>
                </a:solidFill>
                <a:effectLst/>
                <a:latin typeface="NexusSerif"/>
              </a:rPr>
              <a:t> </a:t>
            </a:r>
            <a:r>
              <a:rPr lang="en-US" b="0" i="0" dirty="0" err="1">
                <a:solidFill>
                  <a:srgbClr val="2E2E2E"/>
                </a:solidFill>
                <a:effectLst/>
                <a:latin typeface="NexusSerif"/>
              </a:rPr>
              <a:t>Vakif</a:t>
            </a:r>
            <a:r>
              <a:rPr lang="en-US" b="0" i="0" dirty="0">
                <a:solidFill>
                  <a:srgbClr val="2E2E2E"/>
                </a:solidFill>
                <a:effectLst/>
                <a:latin typeface="NexusSerif"/>
              </a:rPr>
              <a:t> University animal laboratory were used in this study. </a:t>
            </a:r>
            <a:r>
              <a:rPr lang="tr-TR" b="0" i="0" dirty="0">
                <a:solidFill>
                  <a:srgbClr val="2E2E2E"/>
                </a:solidFill>
                <a:effectLst/>
                <a:latin typeface="NexusSerif"/>
              </a:rPr>
              <a:t>(n=29)</a:t>
            </a:r>
            <a:endParaRPr lang="tr-TR" dirty="0"/>
          </a:p>
        </p:txBody>
      </p:sp>
      <p:sp>
        <p:nvSpPr>
          <p:cNvPr id="6" name="Başlık 1">
            <a:extLst>
              <a:ext uri="{FF2B5EF4-FFF2-40B4-BE49-F238E27FC236}">
                <a16:creationId xmlns:a16="http://schemas.microsoft.com/office/drawing/2014/main" id="{854D0EE2-DC84-4A26-AFEB-7E820872E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9591675" cy="904875"/>
          </a:xfrm>
        </p:spPr>
        <p:txBody>
          <a:bodyPr>
            <a:normAutofit/>
          </a:bodyPr>
          <a:lstStyle/>
          <a:p>
            <a:r>
              <a:rPr lang="tr-TR" sz="4000" dirty="0"/>
              <a:t>MATERIAL </a:t>
            </a:r>
            <a:r>
              <a:rPr lang="tr-TR" sz="4000" dirty="0" err="1"/>
              <a:t>and</a:t>
            </a:r>
            <a:r>
              <a:rPr lang="tr-TR" sz="4000" dirty="0"/>
              <a:t> METHOD</a:t>
            </a:r>
            <a:endParaRPr lang="tr-TR" sz="4000" dirty="0">
              <a:latin typeface="+mn-lt"/>
            </a:endParaRPr>
          </a:p>
        </p:txBody>
      </p:sp>
      <p:sp>
        <p:nvSpPr>
          <p:cNvPr id="2" name="Dikdörtgen 1">
            <a:extLst>
              <a:ext uri="{FF2B5EF4-FFF2-40B4-BE49-F238E27FC236}">
                <a16:creationId xmlns:a16="http://schemas.microsoft.com/office/drawing/2014/main" id="{B291006A-DC25-4596-94D3-109E80B4481C}"/>
              </a:ext>
            </a:extLst>
          </p:cNvPr>
          <p:cNvSpPr/>
          <p:nvPr/>
        </p:nvSpPr>
        <p:spPr>
          <a:xfrm>
            <a:off x="1356535" y="1892950"/>
            <a:ext cx="1850066" cy="32960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>
                <a:solidFill>
                  <a:schemeClr val="tx1"/>
                </a:solidFill>
              </a:rPr>
              <a:t>Group</a:t>
            </a:r>
            <a:r>
              <a:rPr lang="tr-TR" dirty="0"/>
              <a:t> </a:t>
            </a:r>
            <a:r>
              <a:rPr lang="tr-TR" dirty="0">
                <a:solidFill>
                  <a:schemeClr val="tx1"/>
                </a:solidFill>
              </a:rPr>
              <a:t>1</a:t>
            </a:r>
          </a:p>
          <a:p>
            <a:pPr algn="ctr"/>
            <a:r>
              <a:rPr lang="tr-TR" dirty="0">
                <a:solidFill>
                  <a:schemeClr val="tx1"/>
                </a:solidFill>
              </a:rPr>
              <a:t>CONTROL </a:t>
            </a:r>
          </a:p>
          <a:p>
            <a:pPr algn="ctr"/>
            <a:r>
              <a:rPr lang="tr-TR" dirty="0">
                <a:solidFill>
                  <a:schemeClr val="tx1"/>
                </a:solidFill>
              </a:rPr>
              <a:t>n=5</a:t>
            </a:r>
          </a:p>
        </p:txBody>
      </p:sp>
      <p:sp>
        <p:nvSpPr>
          <p:cNvPr id="8" name="Dikdörtgen 7">
            <a:extLst>
              <a:ext uri="{FF2B5EF4-FFF2-40B4-BE49-F238E27FC236}">
                <a16:creationId xmlns:a16="http://schemas.microsoft.com/office/drawing/2014/main" id="{294B7645-7115-4FDC-A4F6-69F57038DE64}"/>
              </a:ext>
            </a:extLst>
          </p:cNvPr>
          <p:cNvSpPr/>
          <p:nvPr/>
        </p:nvSpPr>
        <p:spPr>
          <a:xfrm>
            <a:off x="4143595" y="1892950"/>
            <a:ext cx="1850066" cy="32960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>
                <a:solidFill>
                  <a:schemeClr val="tx1"/>
                </a:solidFill>
              </a:rPr>
              <a:t>Group</a:t>
            </a:r>
            <a:r>
              <a:rPr lang="tr-TR" dirty="0"/>
              <a:t> </a:t>
            </a:r>
            <a:r>
              <a:rPr lang="tr-TR" dirty="0">
                <a:solidFill>
                  <a:schemeClr val="tx1"/>
                </a:solidFill>
              </a:rPr>
              <a:t>2 </a:t>
            </a:r>
          </a:p>
          <a:p>
            <a:pPr algn="ctr"/>
            <a:r>
              <a:rPr lang="tr-TR" dirty="0">
                <a:solidFill>
                  <a:schemeClr val="tx1"/>
                </a:solidFill>
              </a:rPr>
              <a:t>SHAM</a:t>
            </a:r>
          </a:p>
          <a:p>
            <a:pPr algn="ctr"/>
            <a:r>
              <a:rPr lang="tr-TR" dirty="0">
                <a:solidFill>
                  <a:schemeClr val="tx1"/>
                </a:solidFill>
              </a:rPr>
              <a:t>n=8</a:t>
            </a:r>
          </a:p>
          <a:p>
            <a:pPr algn="ctr"/>
            <a:r>
              <a:rPr lang="tr-TR" dirty="0" err="1">
                <a:solidFill>
                  <a:schemeClr val="tx1"/>
                </a:solidFill>
              </a:rPr>
              <a:t>Artifical</a:t>
            </a:r>
            <a:r>
              <a:rPr lang="tr-TR" dirty="0">
                <a:solidFill>
                  <a:schemeClr val="tx1"/>
                </a:solidFill>
              </a:rPr>
              <a:t> CSF</a:t>
            </a:r>
          </a:p>
        </p:txBody>
      </p:sp>
      <p:sp>
        <p:nvSpPr>
          <p:cNvPr id="9" name="Dikdörtgen 8">
            <a:extLst>
              <a:ext uri="{FF2B5EF4-FFF2-40B4-BE49-F238E27FC236}">
                <a16:creationId xmlns:a16="http://schemas.microsoft.com/office/drawing/2014/main" id="{B9372DF3-A887-47E8-B512-BBB8C528C6F0}"/>
              </a:ext>
            </a:extLst>
          </p:cNvPr>
          <p:cNvSpPr/>
          <p:nvPr/>
        </p:nvSpPr>
        <p:spPr>
          <a:xfrm>
            <a:off x="6459500" y="1892950"/>
            <a:ext cx="1850066" cy="32960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>
                <a:solidFill>
                  <a:schemeClr val="tx1"/>
                </a:solidFill>
              </a:rPr>
              <a:t>Group</a:t>
            </a:r>
            <a:r>
              <a:rPr lang="tr-TR" dirty="0"/>
              <a:t> </a:t>
            </a:r>
            <a:r>
              <a:rPr lang="tr-TR" dirty="0">
                <a:solidFill>
                  <a:schemeClr val="tx1"/>
                </a:solidFill>
              </a:rPr>
              <a:t>3</a:t>
            </a:r>
          </a:p>
          <a:p>
            <a:pPr algn="ctr"/>
            <a:r>
              <a:rPr lang="tr-TR" dirty="0">
                <a:solidFill>
                  <a:schemeClr val="tx1"/>
                </a:solidFill>
              </a:rPr>
              <a:t>STZ </a:t>
            </a:r>
          </a:p>
          <a:p>
            <a:pPr algn="ctr"/>
            <a:r>
              <a:rPr lang="tr-TR" dirty="0">
                <a:solidFill>
                  <a:schemeClr val="tx1"/>
                </a:solidFill>
              </a:rPr>
              <a:t>n=8</a:t>
            </a:r>
          </a:p>
          <a:p>
            <a:pPr algn="ctr"/>
            <a:r>
              <a:rPr lang="tr-TR" dirty="0" err="1">
                <a:solidFill>
                  <a:schemeClr val="tx1"/>
                </a:solidFill>
              </a:rPr>
              <a:t>İcv</a:t>
            </a:r>
            <a:r>
              <a:rPr lang="tr-TR" dirty="0">
                <a:solidFill>
                  <a:schemeClr val="tx1"/>
                </a:solidFill>
              </a:rPr>
              <a:t>, </a:t>
            </a:r>
            <a:r>
              <a:rPr lang="tr-TR" sz="1800" dirty="0" err="1">
                <a:solidFill>
                  <a:schemeClr val="tx1"/>
                </a:solidFill>
                <a:latin typeface="+mn-lt"/>
              </a:rPr>
              <a:t>bilaterally</a:t>
            </a:r>
            <a:endParaRPr lang="tr-TR" sz="1800" dirty="0">
              <a:solidFill>
                <a:schemeClr val="tx1"/>
              </a:solidFill>
              <a:latin typeface="+mn-lt"/>
            </a:endParaRPr>
          </a:p>
          <a:p>
            <a:pPr algn="ctr"/>
            <a:r>
              <a:rPr lang="tr-TR" sz="1800" dirty="0">
                <a:solidFill>
                  <a:schemeClr val="tx1"/>
                </a:solidFill>
                <a:latin typeface="+mn-lt"/>
              </a:rPr>
              <a:t>3 mg/kg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10" name="Dikdörtgen 9">
            <a:extLst>
              <a:ext uri="{FF2B5EF4-FFF2-40B4-BE49-F238E27FC236}">
                <a16:creationId xmlns:a16="http://schemas.microsoft.com/office/drawing/2014/main" id="{8BCF48F9-5BD8-487C-8501-B563D7D60E72}"/>
              </a:ext>
            </a:extLst>
          </p:cNvPr>
          <p:cNvSpPr/>
          <p:nvPr/>
        </p:nvSpPr>
        <p:spPr>
          <a:xfrm>
            <a:off x="9338930" y="1892950"/>
            <a:ext cx="1850066" cy="32960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>
                <a:solidFill>
                  <a:schemeClr val="tx1"/>
                </a:solidFill>
              </a:rPr>
              <a:t>Group</a:t>
            </a:r>
            <a:r>
              <a:rPr lang="tr-TR" dirty="0"/>
              <a:t> </a:t>
            </a:r>
            <a:r>
              <a:rPr lang="tr-TR" dirty="0">
                <a:solidFill>
                  <a:schemeClr val="tx1"/>
                </a:solidFill>
              </a:rPr>
              <a:t>4 </a:t>
            </a:r>
          </a:p>
          <a:p>
            <a:pPr algn="ctr"/>
            <a:r>
              <a:rPr lang="tr-TR" dirty="0">
                <a:solidFill>
                  <a:schemeClr val="tx1"/>
                </a:solidFill>
              </a:rPr>
              <a:t>n=8</a:t>
            </a:r>
          </a:p>
          <a:p>
            <a:pPr algn="ctr"/>
            <a:r>
              <a:rPr lang="tr-TR" dirty="0">
                <a:solidFill>
                  <a:schemeClr val="tx1"/>
                </a:solidFill>
              </a:rPr>
              <a:t>STZ+UD</a:t>
            </a:r>
          </a:p>
          <a:p>
            <a:pPr algn="ctr"/>
            <a:endParaRPr lang="tr-TR" dirty="0">
              <a:solidFill>
                <a:schemeClr val="tx1"/>
              </a:solidFill>
            </a:endParaRPr>
          </a:p>
          <a:p>
            <a:pPr algn="ctr"/>
            <a:r>
              <a:rPr lang="tr-TR" dirty="0" err="1">
                <a:solidFill>
                  <a:schemeClr val="tx1"/>
                </a:solidFill>
              </a:rPr>
              <a:t>icv</a:t>
            </a:r>
            <a:r>
              <a:rPr lang="tr-TR" dirty="0">
                <a:solidFill>
                  <a:schemeClr val="tx1"/>
                </a:solidFill>
              </a:rPr>
              <a:t>, </a:t>
            </a:r>
            <a:r>
              <a:rPr lang="tr-TR" dirty="0" err="1">
                <a:solidFill>
                  <a:schemeClr val="tx1"/>
                </a:solidFill>
              </a:rPr>
              <a:t>bilaterally</a:t>
            </a:r>
            <a:endParaRPr lang="tr-TR" dirty="0">
              <a:solidFill>
                <a:schemeClr val="tx1"/>
              </a:solidFill>
            </a:endParaRPr>
          </a:p>
          <a:p>
            <a:pPr algn="ctr"/>
            <a:r>
              <a:rPr lang="tr-TR" sz="1800" dirty="0">
                <a:solidFill>
                  <a:schemeClr val="tx1"/>
                </a:solidFill>
                <a:latin typeface="+mn-lt"/>
              </a:rPr>
              <a:t>3 mg/kg</a:t>
            </a:r>
          </a:p>
          <a:p>
            <a:pPr algn="ctr"/>
            <a:r>
              <a:rPr lang="tr-TR" dirty="0">
                <a:solidFill>
                  <a:schemeClr val="tx1"/>
                </a:solidFill>
              </a:rPr>
              <a:t>6 </a:t>
            </a:r>
            <a:r>
              <a:rPr lang="tr-TR" dirty="0" err="1">
                <a:solidFill>
                  <a:schemeClr val="tx1"/>
                </a:solidFill>
              </a:rPr>
              <a:t>months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later</a:t>
            </a:r>
            <a:endParaRPr lang="tr-TR" sz="1800" dirty="0">
              <a:solidFill>
                <a:schemeClr val="tx1"/>
              </a:solidFill>
              <a:latin typeface="+mn-lt"/>
            </a:endParaRPr>
          </a:p>
          <a:p>
            <a:pPr algn="ctr"/>
            <a:r>
              <a:rPr lang="tr-TR" dirty="0">
                <a:solidFill>
                  <a:schemeClr val="tx1"/>
                </a:solidFill>
              </a:rPr>
              <a:t>UD-</a:t>
            </a:r>
            <a:r>
              <a:rPr lang="en-US" sz="1800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</a:rPr>
              <a:t>50 mg/kg/day</a:t>
            </a:r>
            <a:endParaRPr lang="tr-TR" dirty="0">
              <a:solidFill>
                <a:schemeClr val="tx1"/>
              </a:solidFill>
            </a:endParaRPr>
          </a:p>
          <a:p>
            <a:pPr algn="ctr"/>
            <a:r>
              <a:rPr lang="tr-TR" dirty="0" err="1">
                <a:solidFill>
                  <a:schemeClr val="tx1"/>
                </a:solidFill>
              </a:rPr>
              <a:t>for</a:t>
            </a:r>
            <a:r>
              <a:rPr lang="tr-TR" dirty="0">
                <a:solidFill>
                  <a:schemeClr val="tx1"/>
                </a:solidFill>
              </a:rPr>
              <a:t> 4 </a:t>
            </a:r>
            <a:r>
              <a:rPr lang="tr-TR" dirty="0" err="1">
                <a:solidFill>
                  <a:schemeClr val="tx1"/>
                </a:solidFill>
              </a:rPr>
              <a:t>weeks</a:t>
            </a:r>
            <a:endParaRPr lang="tr-T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5415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1">
            <a:extLst>
              <a:ext uri="{FF2B5EF4-FFF2-40B4-BE49-F238E27FC236}">
                <a16:creationId xmlns:a16="http://schemas.microsoft.com/office/drawing/2014/main" id="{EA7EEE1C-E85D-4F16-AF61-D92866E14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7074" y="127809"/>
            <a:ext cx="7886700" cy="814317"/>
          </a:xfrm>
        </p:spPr>
        <p:txBody>
          <a:bodyPr>
            <a:normAutofit/>
          </a:bodyPr>
          <a:lstStyle/>
          <a:p>
            <a:r>
              <a:rPr lang="tr-TR" sz="4000" dirty="0"/>
              <a:t>MATERIAL </a:t>
            </a:r>
            <a:r>
              <a:rPr lang="tr-TR" sz="4000" dirty="0" err="1"/>
              <a:t>and</a:t>
            </a:r>
            <a:r>
              <a:rPr lang="tr-TR" sz="4000" dirty="0"/>
              <a:t> METHOD</a:t>
            </a:r>
            <a:endParaRPr lang="tr-TR" sz="4000" dirty="0">
              <a:latin typeface="+mn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49A3C0A-D441-4766-80CB-3E67A8E8E8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3826" y="3710505"/>
            <a:ext cx="3616657" cy="1435789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txBody>
          <a:bodyPr vert="horz" wrap="squar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22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</a:rPr>
              <a:t>0.8 mm </a:t>
            </a:r>
            <a:r>
              <a:rPr kumimoji="0" lang="tr-TR" altLang="tr-TR" sz="22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</a:rPr>
              <a:t>posterior</a:t>
            </a:r>
            <a:r>
              <a:rPr kumimoji="0" lang="tr-TR" altLang="tr-TR" sz="22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</a:rPr>
              <a:t> </a:t>
            </a:r>
            <a:r>
              <a:rPr kumimoji="0" lang="tr-TR" altLang="tr-TR" sz="22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</a:rPr>
              <a:t>and</a:t>
            </a:r>
            <a:r>
              <a:rPr kumimoji="0" lang="tr-TR" altLang="tr-TR" sz="22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</a:rPr>
              <a:t> 1.5 mm </a:t>
            </a:r>
            <a:r>
              <a:rPr kumimoji="0" lang="tr-TR" altLang="tr-TR" sz="22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</a:rPr>
              <a:t>lateral</a:t>
            </a:r>
            <a:r>
              <a:rPr kumimoji="0" lang="tr-TR" altLang="tr-TR" sz="22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</a:rPr>
              <a:t> </a:t>
            </a:r>
            <a:r>
              <a:rPr kumimoji="0" lang="tr-TR" altLang="tr-TR" sz="22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</a:rPr>
              <a:t>and</a:t>
            </a:r>
            <a:r>
              <a:rPr kumimoji="0" lang="tr-TR" altLang="tr-TR" sz="22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</a:rPr>
              <a:t> 3.5 mm </a:t>
            </a:r>
            <a:r>
              <a:rPr kumimoji="0" lang="tr-TR" altLang="tr-TR" sz="22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</a:rPr>
              <a:t>depth</a:t>
            </a:r>
            <a:r>
              <a:rPr kumimoji="0" lang="tr-TR" altLang="tr-TR" sz="22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</a:rPr>
              <a:t> </a:t>
            </a:r>
            <a:r>
              <a:rPr kumimoji="0" lang="tr-TR" altLang="tr-TR" sz="22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</a:rPr>
              <a:t>from</a:t>
            </a:r>
            <a:r>
              <a:rPr kumimoji="0" lang="tr-TR" altLang="tr-TR" sz="22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</a:rPr>
              <a:t> </a:t>
            </a:r>
            <a:r>
              <a:rPr kumimoji="0" lang="tr-TR" altLang="tr-TR" sz="22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</a:rPr>
              <a:t>bregma</a:t>
            </a:r>
            <a:r>
              <a:rPr kumimoji="0" lang="tr-TR" altLang="tr-TR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F1DB838E-8846-4790-A125-D808036D47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3897" y="2039278"/>
            <a:ext cx="4764205" cy="143578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22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</a:rPr>
              <a:t>   </a:t>
            </a:r>
            <a:r>
              <a:rPr kumimoji="0" lang="tr-TR" altLang="tr-TR" sz="22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</a:rPr>
              <a:t>By</a:t>
            </a:r>
            <a:r>
              <a:rPr kumimoji="0" lang="tr-TR" altLang="tr-TR" sz="22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</a:rPr>
              <a:t> </a:t>
            </a:r>
            <a:r>
              <a:rPr kumimoji="0" lang="tr-TR" altLang="tr-TR" sz="22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</a:rPr>
              <a:t>adjusting</a:t>
            </a:r>
            <a:r>
              <a:rPr kumimoji="0" lang="tr-TR" altLang="tr-TR" sz="22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</a:rPr>
              <a:t> </a:t>
            </a:r>
            <a:r>
              <a:rPr kumimoji="0" lang="tr-TR" altLang="tr-TR" sz="22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</a:rPr>
              <a:t>the</a:t>
            </a:r>
            <a:r>
              <a:rPr kumimoji="0" lang="tr-TR" altLang="tr-TR" sz="22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</a:rPr>
              <a:t> </a:t>
            </a:r>
            <a:r>
              <a:rPr kumimoji="0" lang="tr-TR" altLang="tr-TR" sz="22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</a:rPr>
              <a:t>coordinates</a:t>
            </a:r>
            <a:r>
              <a:rPr kumimoji="0" lang="tr-TR" altLang="tr-TR" sz="22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</a:rPr>
              <a:t> </a:t>
            </a:r>
            <a:r>
              <a:rPr kumimoji="0" lang="tr-TR" altLang="tr-TR" sz="22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</a:rPr>
              <a:t>with</a:t>
            </a:r>
            <a:r>
              <a:rPr kumimoji="0" lang="tr-TR" altLang="tr-TR" sz="22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</a:rPr>
              <a:t> </a:t>
            </a:r>
            <a:r>
              <a:rPr kumimoji="0" lang="tr-TR" altLang="tr-TR" sz="22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</a:rPr>
              <a:t>stereotaxy</a:t>
            </a:r>
            <a:r>
              <a:rPr kumimoji="0" lang="tr-TR" altLang="tr-TR" sz="22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</a:rPr>
              <a:t>, it </a:t>
            </a:r>
            <a:r>
              <a:rPr kumimoji="0" lang="tr-TR" altLang="tr-TR" sz="22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</a:rPr>
              <a:t>was</a:t>
            </a:r>
            <a:r>
              <a:rPr kumimoji="0" lang="tr-TR" altLang="tr-TR" sz="22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</a:rPr>
              <a:t> </a:t>
            </a:r>
            <a:r>
              <a:rPr kumimoji="0" lang="tr-TR" altLang="tr-TR" sz="22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</a:rPr>
              <a:t>injected</a:t>
            </a:r>
            <a:r>
              <a:rPr kumimoji="0" lang="tr-TR" altLang="tr-TR" sz="22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</a:rPr>
              <a:t> </a:t>
            </a:r>
            <a:r>
              <a:rPr kumimoji="0" lang="tr-TR" altLang="tr-TR" sz="22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</a:rPr>
              <a:t>into</a:t>
            </a:r>
            <a:r>
              <a:rPr kumimoji="0" lang="tr-TR" altLang="tr-TR" sz="22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</a:rPr>
              <a:t> </a:t>
            </a:r>
            <a:r>
              <a:rPr kumimoji="0" lang="tr-TR" altLang="tr-TR" sz="22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</a:rPr>
              <a:t>the</a:t>
            </a:r>
            <a:r>
              <a:rPr kumimoji="0" lang="tr-TR" altLang="tr-TR" sz="22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</a:rPr>
              <a:t> </a:t>
            </a:r>
            <a:r>
              <a:rPr kumimoji="0" lang="tr-TR" altLang="tr-TR" sz="22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</a:rPr>
              <a:t>space</a:t>
            </a:r>
            <a:r>
              <a:rPr kumimoji="0" lang="tr-TR" altLang="tr-TR" sz="22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</a:rPr>
              <a:t> </a:t>
            </a:r>
            <a:r>
              <a:rPr kumimoji="0" lang="tr-TR" altLang="tr-TR" sz="22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</a:rPr>
              <a:t>between</a:t>
            </a:r>
            <a:r>
              <a:rPr kumimoji="0" lang="tr-TR" altLang="tr-TR" sz="22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</a:rPr>
              <a:t> </a:t>
            </a:r>
            <a:r>
              <a:rPr kumimoji="0" lang="tr-TR" altLang="tr-TR" sz="22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</a:rPr>
              <a:t>both</a:t>
            </a:r>
            <a:r>
              <a:rPr kumimoji="0" lang="tr-TR" altLang="tr-TR" sz="22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</a:rPr>
              <a:t> </a:t>
            </a:r>
            <a:r>
              <a:rPr kumimoji="0" lang="tr-TR" altLang="tr-TR" sz="22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</a:rPr>
              <a:t>ventricles</a:t>
            </a:r>
            <a:r>
              <a:rPr kumimoji="0" lang="tr-TR" altLang="tr-TR" sz="22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</a:rPr>
              <a:t>.</a:t>
            </a:r>
            <a:r>
              <a:rPr kumimoji="0" lang="tr-TR" altLang="tr-TR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</a:p>
        </p:txBody>
      </p:sp>
      <p:pic>
        <p:nvPicPr>
          <p:cNvPr id="6" name="Picture 1" descr="kedi, iç mekan, cihaz içeren bir resim&#10;&#10;Açıklama otomatik olarak oluşturuldu">
            <a:extLst>
              <a:ext uri="{FF2B5EF4-FFF2-40B4-BE49-F238E27FC236}">
                <a16:creationId xmlns:a16="http://schemas.microsoft.com/office/drawing/2014/main" id="{C4870113-F4BE-48CC-A8DC-76A6C32B1115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284" y="1805832"/>
            <a:ext cx="2906306" cy="404905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7" name="20200120_130422.mp4" descr="iç mekan içeren bir resim&#10;&#10;Açıklama otomatik olarak oluşturuldu">
            <a:hlinkClick r:id="" action="ppaction://media"/>
            <a:extLst>
              <a:ext uri="{FF2B5EF4-FFF2-40B4-BE49-F238E27FC236}">
                <a16:creationId xmlns:a16="http://schemas.microsoft.com/office/drawing/2014/main" id="{8D615172-FBB4-43B3-8C1F-7B6402B5512F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8189790" y="2296060"/>
            <a:ext cx="4217159" cy="2874125"/>
          </a:xfrm>
          <a:prstGeom prst="rect">
            <a:avLst/>
          </a:prstGeom>
          <a:ln>
            <a:solidFill>
              <a:schemeClr val="tx1"/>
            </a:solidFill>
            <a:prstDash val="sysDash"/>
            <a:miter lim="800000"/>
          </a:ln>
          <a:scene3d>
            <a:camera prst="orthographicFront">
              <a:rot lat="0" lon="0" rev="162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4071327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91892F4-A062-43C3-9556-F284BCBBBC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877" y="1492661"/>
            <a:ext cx="11614245" cy="479895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+mn-lt"/>
                <a:ea typeface="Times New Roman" panose="02020603050405020304" pitchFamily="18" charset="0"/>
              </a:rPr>
              <a:t>At the end of 4 weeks, Morris Water Maze</a:t>
            </a:r>
            <a:r>
              <a:rPr lang="tr-TR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(MWM) was applied for cognitive functions. </a:t>
            </a:r>
            <a:endParaRPr lang="tr-TR" sz="2400" dirty="0">
              <a:latin typeface="+mn-lt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+mn-lt"/>
                <a:ea typeface="Times New Roman" panose="02020603050405020304" pitchFamily="18" charset="0"/>
              </a:rPr>
              <a:t>After behavioral experiments, </a:t>
            </a:r>
            <a:r>
              <a:rPr lang="tr-TR" sz="2400" dirty="0">
                <a:latin typeface="+mn-lt"/>
                <a:ea typeface="Times New Roman" panose="02020603050405020304" pitchFamily="18" charset="0"/>
              </a:rPr>
              <a:t>h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istologically</a:t>
            </a:r>
            <a:r>
              <a:rPr lang="tr-TR" sz="2400" dirty="0">
                <a:latin typeface="+mn-lt"/>
                <a:ea typeface="Times New Roman" panose="02020603050405020304" pitchFamily="18" charset="0"/>
              </a:rPr>
              <a:t>;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Cresyl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violet</a:t>
            </a:r>
            <a:r>
              <a:rPr lang="tr-TR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tr-TR" sz="2400" dirty="0" err="1">
                <a:latin typeface="+mn-lt"/>
                <a:ea typeface="Times New Roman" panose="02020603050405020304" pitchFamily="18" charset="0"/>
              </a:rPr>
              <a:t>and</a:t>
            </a:r>
            <a:r>
              <a:rPr lang="tr-TR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tr-TR" sz="2400" dirty="0" err="1">
                <a:latin typeface="+mn-lt"/>
                <a:ea typeface="Times New Roman" panose="02020603050405020304" pitchFamily="18" charset="0"/>
              </a:rPr>
              <a:t>Congo</a:t>
            </a:r>
            <a:r>
              <a:rPr lang="tr-TR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tr-TR" sz="2400" dirty="0" err="1">
                <a:latin typeface="+mn-lt"/>
                <a:ea typeface="Times New Roman" panose="02020603050405020304" pitchFamily="18" charset="0"/>
              </a:rPr>
              <a:t>red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staining were performed.  </a:t>
            </a:r>
            <a:endParaRPr lang="tr-TR" sz="2400" dirty="0">
              <a:latin typeface="+mn-lt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tr-TR" sz="2400" dirty="0" err="1">
                <a:latin typeface="+mn-lt"/>
                <a:ea typeface="Times New Roman" panose="02020603050405020304" pitchFamily="18" charset="0"/>
              </a:rPr>
              <a:t>The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hippocampal tissue of animals were investigated to determine the changes in the proteins related to AD pathology (PSEN,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pTau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, Amyloid beta, BACE, and reelin) and functioning of hippocampal tissue (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nNOS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, brevican, CAMKII, prealbumin, and NMDR). </a:t>
            </a:r>
            <a:endParaRPr lang="tr-TR" sz="2400" dirty="0">
              <a:latin typeface="+mn-lt"/>
              <a:ea typeface="Times New Roman" panose="02020603050405020304" pitchFamily="18" charset="0"/>
            </a:endParaRPr>
          </a:p>
        </p:txBody>
      </p:sp>
      <p:sp>
        <p:nvSpPr>
          <p:cNvPr id="4" name="Başlık 1">
            <a:extLst>
              <a:ext uri="{FF2B5EF4-FFF2-40B4-BE49-F238E27FC236}">
                <a16:creationId xmlns:a16="http://schemas.microsoft.com/office/drawing/2014/main" id="{EA7EEE1C-E85D-4F16-AF61-D92866E14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199751"/>
            <a:ext cx="7886700" cy="814317"/>
          </a:xfrm>
        </p:spPr>
        <p:txBody>
          <a:bodyPr>
            <a:normAutofit/>
          </a:bodyPr>
          <a:lstStyle/>
          <a:p>
            <a:r>
              <a:rPr lang="tr-TR" sz="4000" dirty="0"/>
              <a:t>MATERIAL </a:t>
            </a:r>
            <a:r>
              <a:rPr lang="tr-TR" sz="4000" dirty="0" err="1"/>
              <a:t>and</a:t>
            </a:r>
            <a:r>
              <a:rPr lang="tr-TR" sz="4000" dirty="0"/>
              <a:t> METHOD</a:t>
            </a:r>
            <a:endParaRPr lang="tr-TR" sz="4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72026976"/>
      </p:ext>
    </p:extLst>
  </p:cSld>
  <p:clrMapOvr>
    <a:masterClrMapping/>
  </p:clrMapOvr>
</p:sld>
</file>

<file path=ppt/theme/theme1.xml><?xml version="1.0" encoding="utf-8"?>
<a:theme xmlns:a="http://schemas.openxmlformats.org/drawingml/2006/main" name="Şabl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zmialem Vakif University Powerpoint Presentation Template - English 250220" id="{6E596A02-8674-4315-B807-147779B48DD9}" vid="{46DDD3FA-4433-48D7-B1FA-A74910B0FE4D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Görüntü" ma:contentTypeID="0x0101009148F5A04DDD49CBA7127AADA5FB792B00AADE34325A8B49CDA8BB4DB53328F2140045C8159FA02F0F4BB542CD27D0252FA0" ma:contentTypeVersion="1" ma:contentTypeDescription="Resim yükleyin." ma:contentTypeScope="" ma:versionID="2dbdd7301ef483cbe8840958523d0c3e">
  <xsd:schema xmlns:xsd="http://www.w3.org/2001/XMLSchema" xmlns:xs="http://www.w3.org/2001/XMLSchema" xmlns:p="http://schemas.microsoft.com/office/2006/metadata/properties" xmlns:ns1="http://schemas.microsoft.com/sharepoint/v3" xmlns:ns2="C1C0D652-C8CA-474A-85DD-D2644EB70FF9" xmlns:ns3="http://schemas.microsoft.com/sharepoint/v3/fields" xmlns:ns4="13dbcf05-ea33-4c3c-9383-3c4d054296f2" targetNamespace="http://schemas.microsoft.com/office/2006/metadata/properties" ma:root="true" ma:fieldsID="7078f6caed864263c30e7fb623789c8c" ns1:_="" ns2:_="" ns3:_="" ns4:_="">
    <xsd:import namespace="http://schemas.microsoft.com/sharepoint/v3"/>
    <xsd:import namespace="C1C0D652-C8CA-474A-85DD-D2644EB70FF9"/>
    <xsd:import namespace="http://schemas.microsoft.com/sharepoint/v3/fields"/>
    <xsd:import namespace="13dbcf05-ea33-4c3c-9383-3c4d054296f2"/>
    <xsd:element name="properties">
      <xsd:complexType>
        <xsd:sequence>
          <xsd:element name="documentManagement">
            <xsd:complexType>
              <xsd:all>
                <xsd:element ref="ns1:FileRef" minOccurs="0"/>
                <xsd:element ref="ns1:File_x0020_Type" minOccurs="0"/>
                <xsd:element ref="ns1:HTML_x0020_File_x0020_Type" minOccurs="0"/>
                <xsd:element ref="ns1:FSObjType" minOccurs="0"/>
                <xsd:element ref="ns2:ThumbnailExists" minOccurs="0"/>
                <xsd:element ref="ns2:PreviewExists" minOccurs="0"/>
                <xsd:element ref="ns2:ImageWidth" minOccurs="0"/>
                <xsd:element ref="ns2:ImageHeight" minOccurs="0"/>
                <xsd:element ref="ns2:ImageCreateDate" minOccurs="0"/>
                <xsd:element ref="ns3:wic_System_Copyright" minOccurs="0"/>
                <xsd:element ref="ns4:SiraNo" minOccurs="0"/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FileRef" ma:index="8" nillable="true" ma:displayName="URL Yolu" ma:hidden="true" ma:list="Docs" ma:internalName="FileRef" ma:readOnly="true" ma:showField="FullUrl">
      <xsd:simpleType>
        <xsd:restriction base="dms:Lookup"/>
      </xsd:simpleType>
    </xsd:element>
    <xsd:element name="File_x0020_Type" ma:index="9" nillable="true" ma:displayName="Dosya Türü" ma:hidden="true" ma:internalName="File_x0020_Type" ma:readOnly="true">
      <xsd:simpleType>
        <xsd:restriction base="dms:Text"/>
      </xsd:simpleType>
    </xsd:element>
    <xsd:element name="HTML_x0020_File_x0020_Type" ma:index="10" nillable="true" ma:displayName="HTML Dosya Türü" ma:hidden="true" ma:internalName="HTML_x0020_File_x0020_Type" ma:readOnly="true">
      <xsd:simpleType>
        <xsd:restriction base="dms:Text"/>
      </xsd:simpleType>
    </xsd:element>
    <xsd:element name="FSObjType" ma:index="11" nillable="true" ma:displayName="Öğe Türü" ma:hidden="true" ma:list="Docs" ma:internalName="FSObjType" ma:readOnly="true" ma:showField="FSType">
      <xsd:simpleType>
        <xsd:restriction base="dms:Lookup"/>
      </xsd:simpleType>
    </xsd:element>
    <xsd:element name="PublishingStartDate" ma:index="28" nillable="true" ma:displayName="Zamanlama Başlangıç Tarihi" ma:description="" ma:hidden="true" ma:internalName="PublishingStartDate">
      <xsd:simpleType>
        <xsd:restriction base="dms:Unknown"/>
      </xsd:simpleType>
    </xsd:element>
    <xsd:element name="PublishingExpirationDate" ma:index="29" nillable="true" ma:displayName="Zamanlama Bitiş Tarihi" ma:description="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C0D652-C8CA-474A-85DD-D2644EB70FF9" elementFormDefault="qualified">
    <xsd:import namespace="http://schemas.microsoft.com/office/2006/documentManagement/types"/>
    <xsd:import namespace="http://schemas.microsoft.com/office/infopath/2007/PartnerControls"/>
    <xsd:element name="ThumbnailExists" ma:index="18" nillable="true" ma:displayName="Küçük Resim Var" ma:default="FALSE" ma:hidden="true" ma:internalName="ThumbnailExists" ma:readOnly="true">
      <xsd:simpleType>
        <xsd:restriction base="dms:Boolean"/>
      </xsd:simpleType>
    </xsd:element>
    <xsd:element name="PreviewExists" ma:index="19" nillable="true" ma:displayName="Önizleme Var" ma:default="FALSE" ma:hidden="true" ma:internalName="PreviewExists" ma:readOnly="true">
      <xsd:simpleType>
        <xsd:restriction base="dms:Boolean"/>
      </xsd:simpleType>
    </xsd:element>
    <xsd:element name="ImageWidth" ma:index="20" nillable="true" ma:displayName="Genişlik" ma:internalName="ImageWidth" ma:readOnly="true">
      <xsd:simpleType>
        <xsd:restriction base="dms:Unknown"/>
      </xsd:simpleType>
    </xsd:element>
    <xsd:element name="ImageHeight" ma:index="22" nillable="true" ma:displayName="Yükseklik" ma:internalName="ImageHeight" ma:readOnly="true">
      <xsd:simpleType>
        <xsd:restriction base="dms:Unknown"/>
      </xsd:simpleType>
    </xsd:element>
    <xsd:element name="ImageCreateDate" ma:index="25" nillable="true" ma:displayName="Resmin Çekildiği Tarih" ma:format="DateTime" ma:hidden="true" ma:internalName="ImageCreateDat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wic_System_Copyright" ma:index="26" nillable="true" ma:displayName="Telif Hakkı" ma:internalName="wic_System_Copyright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dbcf05-ea33-4c3c-9383-3c4d054296f2" elementFormDefault="qualified">
    <xsd:import namespace="http://schemas.microsoft.com/office/2006/documentManagement/types"/>
    <xsd:import namespace="http://schemas.microsoft.com/office/infopath/2007/PartnerControls"/>
    <xsd:element name="SiraNo" ma:index="27" nillable="true" ma:displayName="SiraNo" ma:internalName="SiraNo">
      <xsd:simpleType>
        <xsd:restriction base="dms:Number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index="24" ma:displayName="Yazar"/>
        <xsd:element ref="dcterms:created" minOccurs="0" maxOccurs="1"/>
        <xsd:element ref="dc:identifier" minOccurs="0" maxOccurs="1"/>
        <xsd:element name="contentType" minOccurs="0" maxOccurs="1" type="xsd:string" ma:index="0" ma:displayName="İçerik Türü"/>
        <xsd:element ref="dc:title" minOccurs="0" maxOccurs="1" ma:index="4" ma:displayName="Başlık"/>
        <xsd:element ref="dc:subject" minOccurs="0" maxOccurs="1"/>
        <xsd:element ref="dc:description" minOccurs="0" maxOccurs="1" ma:index="23" ma:displayName="Açıklamalar"/>
        <xsd:element name="keywords" minOccurs="0" maxOccurs="1" type="xsd:string" ma:index="14" ma:displayName="Anahtar Sözcükler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mageCreateDate xmlns="C1C0D652-C8CA-474A-85DD-D2644EB70FF9" xsi:nil="true"/>
    <PublishingExpirationDate xmlns="http://schemas.microsoft.com/sharepoint/v3" xsi:nil="true"/>
    <SiraNo xmlns="13dbcf05-ea33-4c3c-9383-3c4d054296f2" xsi:nil="true"/>
    <PublishingStartDate xmlns="http://schemas.microsoft.com/sharepoint/v3" xsi:nil="true"/>
    <wic_System_Copyright xmlns="http://schemas.microsoft.com/sharepoint/v3/fields" xsi:nil="true"/>
  </documentManagement>
</p:properties>
</file>

<file path=customXml/itemProps1.xml><?xml version="1.0" encoding="utf-8"?>
<ds:datastoreItem xmlns:ds="http://schemas.openxmlformats.org/officeDocument/2006/customXml" ds:itemID="{B80C010E-8CD6-4735-8FA4-05ADF780947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CED64A1-4D4C-47C2-A361-12CD4246583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C1C0D652-C8CA-474A-85DD-D2644EB70FF9"/>
    <ds:schemaRef ds:uri="http://schemas.microsoft.com/sharepoint/v3/fields"/>
    <ds:schemaRef ds:uri="13dbcf05-ea33-4c3c-9383-3c4d054296f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FF67B70-BF16-417A-8977-3A4585B95A97}">
  <ds:schemaRefs>
    <ds:schemaRef ds:uri="http://schemas.microsoft.com/office/2006/metadata/properties"/>
    <ds:schemaRef ds:uri="http://schemas.microsoft.com/office/infopath/2007/PartnerControls"/>
    <ds:schemaRef ds:uri="C1C0D652-C8CA-474A-85DD-D2644EB70FF9"/>
    <ds:schemaRef ds:uri="http://schemas.microsoft.com/sharepoint/v3"/>
    <ds:schemaRef ds:uri="13dbcf05-ea33-4c3c-9383-3c4d054296f2"/>
    <ds:schemaRef ds:uri="http://schemas.microsoft.com/sharepoint/v3/field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Bezmialem-Vakif-University-Powerpoint-Presentation-Template-English-250220</Template>
  <TotalTime>1314</TotalTime>
  <Words>1758</Words>
  <Application>Microsoft Macintosh PowerPoint</Application>
  <PresentationFormat>Geniş ekran</PresentationFormat>
  <Paragraphs>155</Paragraphs>
  <Slides>23</Slides>
  <Notes>18</Notes>
  <HiddenSlides>0</HiddenSlides>
  <MMClips>2</MMClips>
  <ScaleCrop>false</ScaleCrop>
  <HeadingPairs>
    <vt:vector size="6" baseType="variant">
      <vt:variant>
        <vt:lpstr>Kullanılan Yazı Tipleri</vt:lpstr>
      </vt:variant>
      <vt:variant>
        <vt:i4>7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23</vt:i4>
      </vt:variant>
    </vt:vector>
  </HeadingPairs>
  <TitlesOfParts>
    <vt:vector size="31" baseType="lpstr">
      <vt:lpstr>Arial</vt:lpstr>
      <vt:lpstr>Calibri</vt:lpstr>
      <vt:lpstr>Calibri Light</vt:lpstr>
      <vt:lpstr>Century Gothic</vt:lpstr>
      <vt:lpstr>Google Sans</vt:lpstr>
      <vt:lpstr>NexusSerif</vt:lpstr>
      <vt:lpstr>Times New Roman</vt:lpstr>
      <vt:lpstr>Şablon</vt:lpstr>
      <vt:lpstr>The Investigation of the Effectiveness of Urtica Dioica in the Streptozotocin-Induced Neurodegeneration Model                                                        Stj. Dr. Ebru Çiftkaya                                                      Doç. Dr. Birsen Elibol </vt:lpstr>
      <vt:lpstr>PowerPoint Sunusu</vt:lpstr>
      <vt:lpstr>INTRODUCTION</vt:lpstr>
      <vt:lpstr>INTRODUCTION</vt:lpstr>
      <vt:lpstr>INTRODUCTION</vt:lpstr>
      <vt:lpstr>INTRODUCTION</vt:lpstr>
      <vt:lpstr>MATERIAL and METHOD</vt:lpstr>
      <vt:lpstr>MATERIAL and METHOD</vt:lpstr>
      <vt:lpstr>MATERIAL and METHOD</vt:lpstr>
      <vt:lpstr>RESULTS</vt:lpstr>
      <vt:lpstr>RESULTS</vt:lpstr>
      <vt:lpstr>RESULTS</vt:lpstr>
      <vt:lpstr>RESULTS</vt:lpstr>
      <vt:lpstr>RESULTS</vt:lpstr>
      <vt:lpstr>RESULTS</vt:lpstr>
      <vt:lpstr>RESULTS</vt:lpstr>
      <vt:lpstr>RESULTS</vt:lpstr>
      <vt:lpstr>RESULTS</vt:lpstr>
      <vt:lpstr>DISCUSSION</vt:lpstr>
      <vt:lpstr>PowerPoint Sunusu</vt:lpstr>
      <vt:lpstr>DISCUSSION</vt:lpstr>
      <vt:lpstr>REFERENCES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INVESTIGATION OF THE EFFECTIVENESS OF STINGING NETLLE (URTICA DIOICA) ON HIPOCAMPAL NEURONS IN RATS FORMED WITH NEURODEGENERATION MODEL</dc:title>
  <dc:creator>Emine Rümeysa Hekimoglu</dc:creator>
  <cp:keywords/>
  <dc:description/>
  <cp:lastModifiedBy>Ebru ciftkaya</cp:lastModifiedBy>
  <cp:revision>91</cp:revision>
  <dcterms:created xsi:type="dcterms:W3CDTF">2021-05-05T07:51:26Z</dcterms:created>
  <dcterms:modified xsi:type="dcterms:W3CDTF">2021-06-04T04:08:22Z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0x0101009148F5A04DDD49CBA7127AADA5FB792B00AADE34325A8B49CDA8BB4DB53328F2140045C8159FA02F0F4BB542CD27D0252FA0</vt:lpwstr>
  </property>
</Properties>
</file>